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</p:sldIdLst>
  <p:sldSz cx="18288000" cy="10287000"/>
  <p:notesSz cx="6858000" cy="9144000"/>
  <p:embeddedFontLst>
    <p:embeddedFont>
      <p:font typeface="Baloo Bhai" panose="03080902040302020200" pitchFamily="66" charset="77"/>
      <p:regular r:id="rId16"/>
    </p:embeddedFont>
    <p:embeddedFont>
      <p:font typeface="Calibri" panose="020F0502020204030204" pitchFamily="34" charset="0"/>
      <p:regular r:id="rId17"/>
      <p:bold r:id="rId18"/>
      <p:italic r:id="rId19"/>
      <p:boldItalic r:id="rId20"/>
    </p:embeddedFont>
    <p:embeddedFont>
      <p:font typeface="Canva Sans Bold" panose="020B0803030501040103" pitchFamily="34" charset="0"/>
      <p:regular r:id="rId21"/>
      <p:bold r:id="rId22"/>
    </p:embeddedFont>
    <p:embeddedFont>
      <p:font typeface="Fredoka" panose="02000000000000000000" pitchFamily="2" charset="77"/>
      <p:regular r:id="rId23"/>
    </p:embeddedFont>
    <p:embeddedFont>
      <p:font typeface="Glacial Indifference" pitchFamily="2" charset="0"/>
      <p:regular r:id="rId24"/>
    </p:embeddedFont>
    <p:embeddedFont>
      <p:font typeface="Glacial Indifference Bold" pitchFamily="2" charset="0"/>
      <p:regular r:id="rId25"/>
      <p:bold r:id="rId2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1" autoAdjust="0"/>
    <p:restoredTop sz="94599" autoAdjust="0"/>
  </p:normalViewPr>
  <p:slideViewPr>
    <p:cSldViewPr>
      <p:cViewPr varScale="1">
        <p:scale>
          <a:sx n="66" d="100"/>
          <a:sy n="66" d="100"/>
        </p:scale>
        <p:origin x="984" y="20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3.fntdata"/><Relationship Id="rId26" Type="http://schemas.openxmlformats.org/officeDocument/2006/relationships/font" Target="fonts/font11.fntdata"/><Relationship Id="rId3" Type="http://schemas.openxmlformats.org/officeDocument/2006/relationships/slide" Target="slides/slide2.xml"/><Relationship Id="rId21" Type="http://schemas.openxmlformats.org/officeDocument/2006/relationships/font" Target="fonts/font6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2.fntdata"/><Relationship Id="rId25" Type="http://schemas.openxmlformats.org/officeDocument/2006/relationships/font" Target="fonts/font10.fntdata"/><Relationship Id="rId2" Type="http://schemas.openxmlformats.org/officeDocument/2006/relationships/slide" Target="slides/slide1.xml"/><Relationship Id="rId16" Type="http://schemas.openxmlformats.org/officeDocument/2006/relationships/font" Target="fonts/font1.fntdata"/><Relationship Id="rId20" Type="http://schemas.openxmlformats.org/officeDocument/2006/relationships/font" Target="fonts/font5.fntdata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9.fntdata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8.fntdata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font" Target="fonts/font4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7.fntdata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1/15/26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1/15/26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1/15/26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1/15/26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1/15/26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1/15/26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1/15/26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1/15/26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1/15/26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1/15/26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1/15/26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1/15/26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12.svg"/><Relationship Id="rId18" Type="http://schemas.openxmlformats.org/officeDocument/2006/relationships/image" Target="../media/image17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12" Type="http://schemas.openxmlformats.org/officeDocument/2006/relationships/image" Target="../media/image11.png"/><Relationship Id="rId17" Type="http://schemas.openxmlformats.org/officeDocument/2006/relationships/image" Target="../media/image16.svg"/><Relationship Id="rId2" Type="http://schemas.openxmlformats.org/officeDocument/2006/relationships/image" Target="../media/image1.jpeg"/><Relationship Id="rId16" Type="http://schemas.openxmlformats.org/officeDocument/2006/relationships/image" Target="../media/image1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svg"/><Relationship Id="rId11" Type="http://schemas.openxmlformats.org/officeDocument/2006/relationships/image" Target="../media/image10.svg"/><Relationship Id="rId5" Type="http://schemas.openxmlformats.org/officeDocument/2006/relationships/image" Target="../media/image4.png"/><Relationship Id="rId15" Type="http://schemas.openxmlformats.org/officeDocument/2006/relationships/image" Target="../media/image14.svg"/><Relationship Id="rId10" Type="http://schemas.openxmlformats.org/officeDocument/2006/relationships/image" Target="../media/image9.png"/><Relationship Id="rId19" Type="http://schemas.openxmlformats.org/officeDocument/2006/relationships/image" Target="../media/image18.svg"/><Relationship Id="rId4" Type="http://schemas.openxmlformats.org/officeDocument/2006/relationships/image" Target="../media/image3.svg"/><Relationship Id="rId9" Type="http://schemas.openxmlformats.org/officeDocument/2006/relationships/image" Target="../media/image8.svg"/><Relationship Id="rId14" Type="http://schemas.openxmlformats.org/officeDocument/2006/relationships/image" Target="../media/image1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sv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3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svg"/><Relationship Id="rId7" Type="http://schemas.openxmlformats.org/officeDocument/2006/relationships/image" Target="../media/image30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9.png"/><Relationship Id="rId5" Type="http://schemas.openxmlformats.org/officeDocument/2006/relationships/image" Target="../media/image28.svg"/><Relationship Id="rId4" Type="http://schemas.openxmlformats.org/officeDocument/2006/relationships/image" Target="../media/image27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sv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sv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6.svg"/><Relationship Id="rId4" Type="http://schemas.openxmlformats.org/officeDocument/2006/relationships/image" Target="../media/image35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5.sv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33740" r="-36041" b="-33740"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1397368" y="670377"/>
            <a:ext cx="1951625" cy="1951625"/>
          </a:xfrm>
          <a:custGeom>
            <a:avLst/>
            <a:gdLst/>
            <a:ahLst/>
            <a:cxnLst/>
            <a:rect l="l" t="t" r="r" b="b"/>
            <a:pathLst>
              <a:path w="1951625" h="1951625">
                <a:moveTo>
                  <a:pt x="0" y="0"/>
                </a:moveTo>
                <a:lnTo>
                  <a:pt x="1951625" y="0"/>
                </a:lnTo>
                <a:lnTo>
                  <a:pt x="1951625" y="1951625"/>
                </a:lnTo>
                <a:lnTo>
                  <a:pt x="0" y="1951625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>
            <a:off x="1028700" y="4343370"/>
            <a:ext cx="1694363" cy="942489"/>
          </a:xfrm>
          <a:custGeom>
            <a:avLst/>
            <a:gdLst/>
            <a:ahLst/>
            <a:cxnLst/>
            <a:rect l="l" t="t" r="r" b="b"/>
            <a:pathLst>
              <a:path w="1694363" h="942489">
                <a:moveTo>
                  <a:pt x="0" y="0"/>
                </a:moveTo>
                <a:lnTo>
                  <a:pt x="1694363" y="0"/>
                </a:lnTo>
                <a:lnTo>
                  <a:pt x="1694363" y="942489"/>
                </a:lnTo>
                <a:lnTo>
                  <a:pt x="0" y="942489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</p:sp>
      <p:sp>
        <p:nvSpPr>
          <p:cNvPr id="5" name="Freeform 5"/>
          <p:cNvSpPr/>
          <p:nvPr/>
        </p:nvSpPr>
        <p:spPr>
          <a:xfrm>
            <a:off x="7247800" y="5406128"/>
            <a:ext cx="3244422" cy="4271977"/>
          </a:xfrm>
          <a:custGeom>
            <a:avLst/>
            <a:gdLst/>
            <a:ahLst/>
            <a:cxnLst/>
            <a:rect l="l" t="t" r="r" b="b"/>
            <a:pathLst>
              <a:path w="3244422" h="4271977">
                <a:moveTo>
                  <a:pt x="0" y="0"/>
                </a:moveTo>
                <a:lnTo>
                  <a:pt x="3244422" y="0"/>
                </a:lnTo>
                <a:lnTo>
                  <a:pt x="3244422" y="4271977"/>
                </a:lnTo>
                <a:lnTo>
                  <a:pt x="0" y="4271977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l="-11821" t="-12960" r="-105620" b="-122533"/>
            </a:stretch>
          </a:blipFill>
        </p:spPr>
      </p:sp>
      <p:sp>
        <p:nvSpPr>
          <p:cNvPr id="6" name="Freeform 6"/>
          <p:cNvSpPr/>
          <p:nvPr/>
        </p:nvSpPr>
        <p:spPr>
          <a:xfrm>
            <a:off x="14023091" y="670377"/>
            <a:ext cx="3236209" cy="2588967"/>
          </a:xfrm>
          <a:custGeom>
            <a:avLst/>
            <a:gdLst/>
            <a:ahLst/>
            <a:cxnLst/>
            <a:rect l="l" t="t" r="r" b="b"/>
            <a:pathLst>
              <a:path w="3236209" h="2588967">
                <a:moveTo>
                  <a:pt x="0" y="0"/>
                </a:moveTo>
                <a:lnTo>
                  <a:pt x="3236209" y="0"/>
                </a:lnTo>
                <a:lnTo>
                  <a:pt x="3236209" y="2588968"/>
                </a:lnTo>
                <a:lnTo>
                  <a:pt x="0" y="2588968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</p:sp>
      <p:grpSp>
        <p:nvGrpSpPr>
          <p:cNvPr id="7" name="Group 7"/>
          <p:cNvGrpSpPr/>
          <p:nvPr/>
        </p:nvGrpSpPr>
        <p:grpSpPr>
          <a:xfrm>
            <a:off x="11303591" y="6801672"/>
            <a:ext cx="5438999" cy="1480890"/>
            <a:chOff x="0" y="0"/>
            <a:chExt cx="7251999" cy="1974520"/>
          </a:xfrm>
        </p:grpSpPr>
        <p:sp>
          <p:nvSpPr>
            <p:cNvPr id="8" name="Freeform 8"/>
            <p:cNvSpPr/>
            <p:nvPr/>
          </p:nvSpPr>
          <p:spPr>
            <a:xfrm>
              <a:off x="718731" y="0"/>
              <a:ext cx="5814537" cy="1974520"/>
            </a:xfrm>
            <a:custGeom>
              <a:avLst/>
              <a:gdLst/>
              <a:ahLst/>
              <a:cxnLst/>
              <a:rect l="l" t="t" r="r" b="b"/>
              <a:pathLst>
                <a:path w="5814537" h="1974520">
                  <a:moveTo>
                    <a:pt x="0" y="0"/>
                  </a:moveTo>
                  <a:lnTo>
                    <a:pt x="5814537" y="0"/>
                  </a:lnTo>
                  <a:lnTo>
                    <a:pt x="5814537" y="1974520"/>
                  </a:lnTo>
                  <a:lnTo>
                    <a:pt x="0" y="197452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0">
                <a:extLst>
                  <a:ext uri="{96DAC541-7B7A-43D3-8B79-37D633B846F1}">
                    <asvg:svgBlip xmlns:asvg="http://schemas.microsoft.com/office/drawing/2016/SVG/main" r:embed="rId11"/>
                  </a:ext>
                </a:extLst>
              </a:blip>
              <a:stretch>
                <a:fillRect/>
              </a:stretch>
            </a:blipFill>
          </p:spPr>
        </p:sp>
        <p:sp>
          <p:nvSpPr>
            <p:cNvPr id="9" name="TextBox 9"/>
            <p:cNvSpPr txBox="1"/>
            <p:nvPr/>
          </p:nvSpPr>
          <p:spPr>
            <a:xfrm>
              <a:off x="0" y="598508"/>
              <a:ext cx="7251999" cy="710829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4532"/>
                </a:lnSpc>
              </a:pPr>
              <a:r>
                <a:rPr lang="en-US" sz="3237" b="1">
                  <a:solidFill>
                    <a:srgbClr val="000000"/>
                  </a:solidFill>
                  <a:latin typeface="Glacial Indifference Bold"/>
                  <a:ea typeface="Glacial Indifference Bold"/>
                  <a:cs typeface="Glacial Indifference Bold"/>
                  <a:sym typeface="Glacial Indifference Bold"/>
                </a:rPr>
                <a:t>Is AI good or bad?</a:t>
              </a:r>
            </a:p>
          </p:txBody>
        </p:sp>
      </p:grpSp>
      <p:sp>
        <p:nvSpPr>
          <p:cNvPr id="10" name="Freeform 10"/>
          <p:cNvSpPr/>
          <p:nvPr/>
        </p:nvSpPr>
        <p:spPr>
          <a:xfrm>
            <a:off x="2014980" y="7007226"/>
            <a:ext cx="2251074" cy="2251074"/>
          </a:xfrm>
          <a:custGeom>
            <a:avLst/>
            <a:gdLst/>
            <a:ahLst/>
            <a:cxnLst/>
            <a:rect l="l" t="t" r="r" b="b"/>
            <a:pathLst>
              <a:path w="2251074" h="2251074">
                <a:moveTo>
                  <a:pt x="0" y="0"/>
                </a:moveTo>
                <a:lnTo>
                  <a:pt x="2251074" y="0"/>
                </a:lnTo>
                <a:lnTo>
                  <a:pt x="2251074" y="2251074"/>
                </a:lnTo>
                <a:lnTo>
                  <a:pt x="0" y="2251074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/>
            </a:stretch>
          </a:blipFill>
        </p:spPr>
      </p:sp>
      <p:sp>
        <p:nvSpPr>
          <p:cNvPr id="11" name="TextBox 11"/>
          <p:cNvSpPr txBox="1"/>
          <p:nvPr/>
        </p:nvSpPr>
        <p:spPr>
          <a:xfrm>
            <a:off x="443238" y="7484967"/>
            <a:ext cx="5394558" cy="160060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293"/>
              </a:lnSpc>
            </a:pPr>
            <a:r>
              <a:rPr lang="en-US" sz="3067" b="1">
                <a:solidFill>
                  <a:srgbClr val="00000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Can robots </a:t>
            </a:r>
          </a:p>
          <a:p>
            <a:pPr algn="ctr">
              <a:lnSpc>
                <a:spcPts val="4293"/>
              </a:lnSpc>
            </a:pPr>
            <a:r>
              <a:rPr lang="en-US" sz="3067" b="1">
                <a:solidFill>
                  <a:srgbClr val="00000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have </a:t>
            </a:r>
          </a:p>
          <a:p>
            <a:pPr algn="ctr">
              <a:lnSpc>
                <a:spcPts val="4293"/>
              </a:lnSpc>
            </a:pPr>
            <a:r>
              <a:rPr lang="en-US" sz="3067" b="1">
                <a:solidFill>
                  <a:srgbClr val="00000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emotions?</a:t>
            </a:r>
          </a:p>
        </p:txBody>
      </p:sp>
      <p:grpSp>
        <p:nvGrpSpPr>
          <p:cNvPr id="12" name="Group 12"/>
          <p:cNvGrpSpPr/>
          <p:nvPr/>
        </p:nvGrpSpPr>
        <p:grpSpPr>
          <a:xfrm>
            <a:off x="5210892" y="1028700"/>
            <a:ext cx="7866216" cy="4106820"/>
            <a:chOff x="0" y="0"/>
            <a:chExt cx="10488288" cy="5475760"/>
          </a:xfrm>
        </p:grpSpPr>
        <p:sp>
          <p:nvSpPr>
            <p:cNvPr id="13" name="Freeform 13"/>
            <p:cNvSpPr/>
            <p:nvPr/>
          </p:nvSpPr>
          <p:spPr>
            <a:xfrm>
              <a:off x="0" y="0"/>
              <a:ext cx="10488288" cy="5475760"/>
            </a:xfrm>
            <a:custGeom>
              <a:avLst/>
              <a:gdLst/>
              <a:ahLst/>
              <a:cxnLst/>
              <a:rect l="l" t="t" r="r" b="b"/>
              <a:pathLst>
                <a:path w="10488288" h="5475760">
                  <a:moveTo>
                    <a:pt x="0" y="0"/>
                  </a:moveTo>
                  <a:lnTo>
                    <a:pt x="10488288" y="0"/>
                  </a:lnTo>
                  <a:lnTo>
                    <a:pt x="10488288" y="5475760"/>
                  </a:lnTo>
                  <a:lnTo>
                    <a:pt x="0" y="547576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4">
                <a:extLst>
                  <a:ext uri="{96DAC541-7B7A-43D3-8B79-37D633B846F1}">
                    <asvg:svgBlip xmlns:asvg="http://schemas.microsoft.com/office/drawing/2016/SVG/main" r:embed="rId15"/>
                  </a:ext>
                </a:extLst>
              </a:blip>
              <a:stretch>
                <a:fillRect/>
              </a:stretch>
            </a:blipFill>
          </p:spPr>
        </p:sp>
        <p:sp>
          <p:nvSpPr>
            <p:cNvPr id="14" name="TextBox 14"/>
            <p:cNvSpPr txBox="1"/>
            <p:nvPr/>
          </p:nvSpPr>
          <p:spPr>
            <a:xfrm>
              <a:off x="1038268" y="612789"/>
              <a:ext cx="8411752" cy="1835093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1564"/>
                </a:lnSpc>
              </a:pPr>
              <a:r>
                <a:rPr lang="en-US" sz="8260" b="1">
                  <a:solidFill>
                    <a:srgbClr val="000000"/>
                  </a:solidFill>
                  <a:latin typeface="Glacial Indifference Bold"/>
                  <a:ea typeface="Glacial Indifference Bold"/>
                  <a:cs typeface="Glacial Indifference Bold"/>
                  <a:sym typeface="Glacial Indifference Bold"/>
                </a:rPr>
                <a:t>DISCOVER AI</a:t>
              </a:r>
            </a:p>
          </p:txBody>
        </p:sp>
        <p:sp>
          <p:nvSpPr>
            <p:cNvPr id="15" name="TextBox 15"/>
            <p:cNvSpPr txBox="1"/>
            <p:nvPr/>
          </p:nvSpPr>
          <p:spPr>
            <a:xfrm>
              <a:off x="607266" y="2958879"/>
              <a:ext cx="3288404" cy="1126968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7116"/>
                </a:lnSpc>
              </a:pPr>
              <a:r>
                <a:rPr lang="en-US" sz="5083">
                  <a:solidFill>
                    <a:srgbClr val="09104A"/>
                  </a:solidFill>
                  <a:latin typeface="Glacial Indifference"/>
                  <a:ea typeface="Glacial Indifference"/>
                  <a:cs typeface="Glacial Indifference"/>
                  <a:sym typeface="Glacial Indifference"/>
                </a:rPr>
                <a:t>with</a:t>
              </a:r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3895670" y="1932378"/>
              <a:ext cx="5155432" cy="3018047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9036"/>
                </a:lnSpc>
              </a:pPr>
              <a:r>
                <a:rPr lang="en-US" sz="13597">
                  <a:solidFill>
                    <a:srgbClr val="C81A1A"/>
                  </a:solidFill>
                  <a:latin typeface="Baloo Bhai"/>
                  <a:ea typeface="Baloo Bhai"/>
                  <a:cs typeface="Baloo Bhai"/>
                  <a:sym typeface="Baloo Bhai"/>
                </a:rPr>
                <a:t>ALYA</a:t>
              </a:r>
            </a:p>
          </p:txBody>
        </p:sp>
      </p:grpSp>
      <p:sp>
        <p:nvSpPr>
          <p:cNvPr id="17" name="Freeform 17"/>
          <p:cNvSpPr/>
          <p:nvPr/>
        </p:nvSpPr>
        <p:spPr>
          <a:xfrm>
            <a:off x="6215547" y="7479642"/>
            <a:ext cx="1306242" cy="1306242"/>
          </a:xfrm>
          <a:custGeom>
            <a:avLst/>
            <a:gdLst/>
            <a:ahLst/>
            <a:cxnLst/>
            <a:rect l="l" t="t" r="r" b="b"/>
            <a:pathLst>
              <a:path w="1306242" h="1306242">
                <a:moveTo>
                  <a:pt x="0" y="0"/>
                </a:moveTo>
                <a:lnTo>
                  <a:pt x="1306242" y="0"/>
                </a:lnTo>
                <a:lnTo>
                  <a:pt x="1306242" y="1306242"/>
                </a:lnTo>
                <a:lnTo>
                  <a:pt x="0" y="1306242"/>
                </a:lnTo>
                <a:lnTo>
                  <a:pt x="0" y="0"/>
                </a:lnTo>
                <a:close/>
              </a:path>
            </a:pathLst>
          </a:custGeom>
          <a:blipFill>
            <a:blip r:embed="rId16">
              <a:extLst>
                <a:ext uri="{96DAC541-7B7A-43D3-8B79-37D633B846F1}">
                  <asvg:svgBlip xmlns:asvg="http://schemas.microsoft.com/office/drawing/2016/SVG/main" r:embed="rId17"/>
                </a:ext>
              </a:extLst>
            </a:blip>
            <a:stretch>
              <a:fillRect/>
            </a:stretch>
          </a:blipFill>
        </p:spPr>
      </p:sp>
      <p:sp>
        <p:nvSpPr>
          <p:cNvPr id="18" name="Freeform 18"/>
          <p:cNvSpPr/>
          <p:nvPr/>
        </p:nvSpPr>
        <p:spPr>
          <a:xfrm>
            <a:off x="14751684" y="4416324"/>
            <a:ext cx="1779023" cy="1454351"/>
          </a:xfrm>
          <a:custGeom>
            <a:avLst/>
            <a:gdLst/>
            <a:ahLst/>
            <a:cxnLst/>
            <a:rect l="l" t="t" r="r" b="b"/>
            <a:pathLst>
              <a:path w="1779023" h="1454351">
                <a:moveTo>
                  <a:pt x="0" y="0"/>
                </a:moveTo>
                <a:lnTo>
                  <a:pt x="1779023" y="0"/>
                </a:lnTo>
                <a:lnTo>
                  <a:pt x="1779023" y="1454352"/>
                </a:lnTo>
                <a:lnTo>
                  <a:pt x="0" y="1454352"/>
                </a:lnTo>
                <a:lnTo>
                  <a:pt x="0" y="0"/>
                </a:lnTo>
                <a:close/>
              </a:path>
            </a:pathLst>
          </a:custGeom>
          <a:blipFill>
            <a:blip r:embed="rId18">
              <a:extLst>
                <a:ext uri="{96DAC541-7B7A-43D3-8B79-37D633B846F1}">
                  <asvg:svgBlip xmlns:asvg="http://schemas.microsoft.com/office/drawing/2016/SVG/main" r:embed="rId19"/>
                </a:ext>
              </a:extLst>
            </a:blip>
            <a:stretch>
              <a:fillRect/>
            </a:stretch>
          </a:blipFill>
        </p:spPr>
      </p:sp>
      <p:sp>
        <p:nvSpPr>
          <p:cNvPr id="19" name="TextBox 19"/>
          <p:cNvSpPr txBox="1"/>
          <p:nvPr/>
        </p:nvSpPr>
        <p:spPr>
          <a:xfrm>
            <a:off x="10896286" y="8776652"/>
            <a:ext cx="6253609" cy="81153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720"/>
              </a:lnSpc>
            </a:pPr>
            <a:r>
              <a:rPr lang="en-US" sz="4800" b="1">
                <a:solidFill>
                  <a:srgbClr val="FFFFFF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by Dr Yasemin Allsop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BAD1E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028700" y="1028700"/>
            <a:ext cx="16230600" cy="8229600"/>
            <a:chOff x="0" y="0"/>
            <a:chExt cx="4274726" cy="2167467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4274726" cy="2167467"/>
            </a:xfrm>
            <a:custGeom>
              <a:avLst/>
              <a:gdLst/>
              <a:ahLst/>
              <a:cxnLst/>
              <a:rect l="l" t="t" r="r" b="b"/>
              <a:pathLst>
                <a:path w="4274726" h="2167467">
                  <a:moveTo>
                    <a:pt x="9540" y="0"/>
                  </a:moveTo>
                  <a:lnTo>
                    <a:pt x="4265186" y="0"/>
                  </a:lnTo>
                  <a:cubicBezTo>
                    <a:pt x="4270455" y="0"/>
                    <a:pt x="4274726" y="4271"/>
                    <a:pt x="4274726" y="9540"/>
                  </a:cubicBezTo>
                  <a:lnTo>
                    <a:pt x="4274726" y="2157927"/>
                  </a:lnTo>
                  <a:cubicBezTo>
                    <a:pt x="4274726" y="2163195"/>
                    <a:pt x="4270455" y="2167467"/>
                    <a:pt x="4265186" y="2167467"/>
                  </a:cubicBezTo>
                  <a:lnTo>
                    <a:pt x="9540" y="2167467"/>
                  </a:lnTo>
                  <a:cubicBezTo>
                    <a:pt x="7010" y="2167467"/>
                    <a:pt x="4583" y="2166462"/>
                    <a:pt x="2794" y="2164673"/>
                  </a:cubicBezTo>
                  <a:cubicBezTo>
                    <a:pt x="1005" y="2162883"/>
                    <a:pt x="0" y="2160457"/>
                    <a:pt x="0" y="2157927"/>
                  </a:cubicBezTo>
                  <a:lnTo>
                    <a:pt x="0" y="9540"/>
                  </a:lnTo>
                  <a:cubicBezTo>
                    <a:pt x="0" y="4271"/>
                    <a:pt x="4271" y="0"/>
                    <a:pt x="9540" y="0"/>
                  </a:cubicBezTo>
                  <a:close/>
                </a:path>
              </a:pathLst>
            </a:custGeom>
            <a:solidFill>
              <a:srgbClr val="F4F6FC"/>
            </a:solidFill>
            <a:ln w="57150" cap="sq">
              <a:solidFill>
                <a:srgbClr val="000000"/>
              </a:solidFill>
              <a:prstDash val="solid"/>
              <a:miter/>
            </a:ln>
          </p:spPr>
        </p:sp>
        <p:sp>
          <p:nvSpPr>
            <p:cNvPr id="4" name="TextBox 4"/>
            <p:cNvSpPr txBox="1"/>
            <p:nvPr/>
          </p:nvSpPr>
          <p:spPr>
            <a:xfrm>
              <a:off x="0" y="-38100"/>
              <a:ext cx="4274726" cy="220556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5" name="Freeform 5"/>
          <p:cNvSpPr/>
          <p:nvPr/>
        </p:nvSpPr>
        <p:spPr>
          <a:xfrm>
            <a:off x="1201173" y="1127436"/>
            <a:ext cx="5405820" cy="8032129"/>
          </a:xfrm>
          <a:custGeom>
            <a:avLst/>
            <a:gdLst/>
            <a:ahLst/>
            <a:cxnLst/>
            <a:rect l="l" t="t" r="r" b="b"/>
            <a:pathLst>
              <a:path w="5405820" h="8032129">
                <a:moveTo>
                  <a:pt x="0" y="0"/>
                </a:moveTo>
                <a:lnTo>
                  <a:pt x="5405819" y="0"/>
                </a:lnTo>
                <a:lnTo>
                  <a:pt x="5405819" y="8032128"/>
                </a:lnTo>
                <a:lnTo>
                  <a:pt x="0" y="8032128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6" name="TextBox 6"/>
          <p:cNvSpPr txBox="1"/>
          <p:nvPr/>
        </p:nvSpPr>
        <p:spPr>
          <a:xfrm>
            <a:off x="6606992" y="2807950"/>
            <a:ext cx="6216973" cy="401701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440"/>
              </a:lnSpc>
            </a:pPr>
            <a:r>
              <a:rPr lang="en-US" sz="4600" b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Why is it important </a:t>
            </a:r>
          </a:p>
          <a:p>
            <a:pPr algn="ctr">
              <a:lnSpc>
                <a:spcPts val="6440"/>
              </a:lnSpc>
            </a:pPr>
            <a:r>
              <a:rPr lang="en-US" sz="4600" b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to use our 'Brain Power' </a:t>
            </a:r>
          </a:p>
          <a:p>
            <a:pPr algn="ctr">
              <a:lnSpc>
                <a:spcPts val="6440"/>
              </a:lnSpc>
            </a:pPr>
            <a:r>
              <a:rPr lang="en-US" sz="4600" b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before asking a computer?</a:t>
            </a:r>
          </a:p>
        </p:txBody>
      </p:sp>
      <p:sp>
        <p:nvSpPr>
          <p:cNvPr id="7" name="Freeform 7"/>
          <p:cNvSpPr/>
          <p:nvPr/>
        </p:nvSpPr>
        <p:spPr>
          <a:xfrm flipH="1">
            <a:off x="13507916" y="2893675"/>
            <a:ext cx="3116890" cy="5634220"/>
          </a:xfrm>
          <a:custGeom>
            <a:avLst/>
            <a:gdLst/>
            <a:ahLst/>
            <a:cxnLst/>
            <a:rect l="l" t="t" r="r" b="b"/>
            <a:pathLst>
              <a:path w="3116890" h="5634220">
                <a:moveTo>
                  <a:pt x="3116889" y="0"/>
                </a:moveTo>
                <a:lnTo>
                  <a:pt x="0" y="0"/>
                </a:lnTo>
                <a:lnTo>
                  <a:pt x="0" y="5634220"/>
                </a:lnTo>
                <a:lnTo>
                  <a:pt x="3116889" y="5634220"/>
                </a:lnTo>
                <a:lnTo>
                  <a:pt x="3116889" y="0"/>
                </a:lnTo>
                <a:close/>
              </a:path>
            </a:pathLst>
          </a:custGeom>
          <a:blipFill>
            <a:blip r:embed="rId3"/>
            <a:stretch>
              <a:fillRect l="-35294" t="-12798" r="-146274" b="-109327"/>
            </a:stretch>
          </a:blipFill>
        </p:spPr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BAD1E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028700" y="1028700"/>
            <a:ext cx="16230600" cy="8229600"/>
            <a:chOff x="0" y="0"/>
            <a:chExt cx="4274726" cy="2167467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4274726" cy="2167467"/>
            </a:xfrm>
            <a:custGeom>
              <a:avLst/>
              <a:gdLst/>
              <a:ahLst/>
              <a:cxnLst/>
              <a:rect l="l" t="t" r="r" b="b"/>
              <a:pathLst>
                <a:path w="4274726" h="2167467">
                  <a:moveTo>
                    <a:pt x="9540" y="0"/>
                  </a:moveTo>
                  <a:lnTo>
                    <a:pt x="4265186" y="0"/>
                  </a:lnTo>
                  <a:cubicBezTo>
                    <a:pt x="4270455" y="0"/>
                    <a:pt x="4274726" y="4271"/>
                    <a:pt x="4274726" y="9540"/>
                  </a:cubicBezTo>
                  <a:lnTo>
                    <a:pt x="4274726" y="2157927"/>
                  </a:lnTo>
                  <a:cubicBezTo>
                    <a:pt x="4274726" y="2163195"/>
                    <a:pt x="4270455" y="2167467"/>
                    <a:pt x="4265186" y="2167467"/>
                  </a:cubicBezTo>
                  <a:lnTo>
                    <a:pt x="9540" y="2167467"/>
                  </a:lnTo>
                  <a:cubicBezTo>
                    <a:pt x="7010" y="2167467"/>
                    <a:pt x="4583" y="2166462"/>
                    <a:pt x="2794" y="2164673"/>
                  </a:cubicBezTo>
                  <a:cubicBezTo>
                    <a:pt x="1005" y="2162883"/>
                    <a:pt x="0" y="2160457"/>
                    <a:pt x="0" y="2157927"/>
                  </a:cubicBezTo>
                  <a:lnTo>
                    <a:pt x="0" y="9540"/>
                  </a:lnTo>
                  <a:cubicBezTo>
                    <a:pt x="0" y="4271"/>
                    <a:pt x="4271" y="0"/>
                    <a:pt x="9540" y="0"/>
                  </a:cubicBezTo>
                  <a:close/>
                </a:path>
              </a:pathLst>
            </a:custGeom>
            <a:solidFill>
              <a:srgbClr val="F4F6FC"/>
            </a:solidFill>
            <a:ln w="57150" cap="sq">
              <a:solidFill>
                <a:srgbClr val="000000"/>
              </a:solidFill>
              <a:prstDash val="solid"/>
              <a:miter/>
            </a:ln>
          </p:spPr>
        </p:sp>
        <p:sp>
          <p:nvSpPr>
            <p:cNvPr id="4" name="TextBox 4"/>
            <p:cNvSpPr txBox="1"/>
            <p:nvPr/>
          </p:nvSpPr>
          <p:spPr>
            <a:xfrm>
              <a:off x="0" y="-38100"/>
              <a:ext cx="4274726" cy="220556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5" name="Freeform 5"/>
          <p:cNvSpPr/>
          <p:nvPr/>
        </p:nvSpPr>
        <p:spPr>
          <a:xfrm>
            <a:off x="7782240" y="3087277"/>
            <a:ext cx="6438017" cy="4904598"/>
          </a:xfrm>
          <a:custGeom>
            <a:avLst/>
            <a:gdLst/>
            <a:ahLst/>
            <a:cxnLst/>
            <a:rect l="l" t="t" r="r" b="b"/>
            <a:pathLst>
              <a:path w="6438017" h="4904598">
                <a:moveTo>
                  <a:pt x="0" y="0"/>
                </a:moveTo>
                <a:lnTo>
                  <a:pt x="6438017" y="0"/>
                </a:lnTo>
                <a:lnTo>
                  <a:pt x="6438017" y="4904598"/>
                </a:lnTo>
                <a:lnTo>
                  <a:pt x="0" y="4904598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6" name="TextBox 6"/>
          <p:cNvSpPr txBox="1"/>
          <p:nvPr/>
        </p:nvSpPr>
        <p:spPr>
          <a:xfrm>
            <a:off x="7971601" y="3974691"/>
            <a:ext cx="6059295" cy="333212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398"/>
              </a:lnSpc>
            </a:pPr>
            <a:r>
              <a:rPr lang="en-US" sz="3175" b="1">
                <a:solidFill>
                  <a:srgbClr val="00000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Artificial Intelligence (AI) is a special kind of computer program that teaches computers to learn, listen, and make decisions like humans do.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6126843" y="1463668"/>
            <a:ext cx="6034313" cy="10287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8400"/>
              </a:lnSpc>
            </a:pPr>
            <a:r>
              <a:rPr lang="en-US" sz="6000">
                <a:solidFill>
                  <a:srgbClr val="2A5B8F"/>
                </a:solidFill>
                <a:latin typeface="Fredoka"/>
                <a:ea typeface="Fredoka"/>
                <a:cs typeface="Fredoka"/>
                <a:sym typeface="Fredoka"/>
              </a:rPr>
              <a:t>WHAT IS AI?</a:t>
            </a:r>
          </a:p>
        </p:txBody>
      </p:sp>
      <p:sp>
        <p:nvSpPr>
          <p:cNvPr id="8" name="Freeform 8"/>
          <p:cNvSpPr/>
          <p:nvPr/>
        </p:nvSpPr>
        <p:spPr>
          <a:xfrm>
            <a:off x="3127002" y="3971261"/>
            <a:ext cx="3348555" cy="4020614"/>
          </a:xfrm>
          <a:custGeom>
            <a:avLst/>
            <a:gdLst/>
            <a:ahLst/>
            <a:cxnLst/>
            <a:rect l="l" t="t" r="r" b="b"/>
            <a:pathLst>
              <a:path w="3348555" h="4020614">
                <a:moveTo>
                  <a:pt x="0" y="0"/>
                </a:moveTo>
                <a:lnTo>
                  <a:pt x="3348555" y="0"/>
                </a:lnTo>
                <a:lnTo>
                  <a:pt x="3348555" y="4020614"/>
                </a:lnTo>
                <a:lnTo>
                  <a:pt x="0" y="4020614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-204" r="-204"/>
            </a:stretch>
          </a:blipFill>
        </p:spPr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BAD1E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028700" y="1028700"/>
            <a:ext cx="16230600" cy="8229600"/>
            <a:chOff x="0" y="0"/>
            <a:chExt cx="4274726" cy="2167467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4274726" cy="2167467"/>
            </a:xfrm>
            <a:custGeom>
              <a:avLst/>
              <a:gdLst/>
              <a:ahLst/>
              <a:cxnLst/>
              <a:rect l="l" t="t" r="r" b="b"/>
              <a:pathLst>
                <a:path w="4274726" h="2167467">
                  <a:moveTo>
                    <a:pt x="9540" y="0"/>
                  </a:moveTo>
                  <a:lnTo>
                    <a:pt x="4265186" y="0"/>
                  </a:lnTo>
                  <a:cubicBezTo>
                    <a:pt x="4270455" y="0"/>
                    <a:pt x="4274726" y="4271"/>
                    <a:pt x="4274726" y="9540"/>
                  </a:cubicBezTo>
                  <a:lnTo>
                    <a:pt x="4274726" y="2157927"/>
                  </a:lnTo>
                  <a:cubicBezTo>
                    <a:pt x="4274726" y="2163195"/>
                    <a:pt x="4270455" y="2167467"/>
                    <a:pt x="4265186" y="2167467"/>
                  </a:cubicBezTo>
                  <a:lnTo>
                    <a:pt x="9540" y="2167467"/>
                  </a:lnTo>
                  <a:cubicBezTo>
                    <a:pt x="7010" y="2167467"/>
                    <a:pt x="4583" y="2166462"/>
                    <a:pt x="2794" y="2164673"/>
                  </a:cubicBezTo>
                  <a:cubicBezTo>
                    <a:pt x="1005" y="2162883"/>
                    <a:pt x="0" y="2160457"/>
                    <a:pt x="0" y="2157927"/>
                  </a:cubicBezTo>
                  <a:lnTo>
                    <a:pt x="0" y="9540"/>
                  </a:lnTo>
                  <a:cubicBezTo>
                    <a:pt x="0" y="4271"/>
                    <a:pt x="4271" y="0"/>
                    <a:pt x="9540" y="0"/>
                  </a:cubicBezTo>
                  <a:close/>
                </a:path>
              </a:pathLst>
            </a:custGeom>
            <a:solidFill>
              <a:srgbClr val="F4F6FC"/>
            </a:solidFill>
            <a:ln w="57150" cap="sq">
              <a:solidFill>
                <a:srgbClr val="000000"/>
              </a:solidFill>
              <a:prstDash val="solid"/>
              <a:miter/>
            </a:ln>
          </p:spPr>
        </p:sp>
        <p:sp>
          <p:nvSpPr>
            <p:cNvPr id="4" name="TextBox 4"/>
            <p:cNvSpPr txBox="1"/>
            <p:nvPr/>
          </p:nvSpPr>
          <p:spPr>
            <a:xfrm>
              <a:off x="0" y="-38100"/>
              <a:ext cx="4274726" cy="220556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6" name="TextBox 6"/>
          <p:cNvSpPr txBox="1"/>
          <p:nvPr/>
        </p:nvSpPr>
        <p:spPr>
          <a:xfrm>
            <a:off x="1028700" y="4038600"/>
            <a:ext cx="6034313" cy="20955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8400"/>
              </a:lnSpc>
            </a:pPr>
            <a:r>
              <a:rPr lang="en-US" sz="6000">
                <a:solidFill>
                  <a:srgbClr val="2A5B8F"/>
                </a:solidFill>
                <a:latin typeface="Fredoka"/>
                <a:ea typeface="Fredoka"/>
                <a:cs typeface="Fredoka"/>
                <a:sym typeface="Fredoka"/>
              </a:rPr>
              <a:t>AI OR </a:t>
            </a:r>
          </a:p>
          <a:p>
            <a:pPr algn="ctr">
              <a:lnSpc>
                <a:spcPts val="8400"/>
              </a:lnSpc>
            </a:pPr>
            <a:r>
              <a:rPr lang="en-US" sz="6000">
                <a:solidFill>
                  <a:srgbClr val="2A5B8F"/>
                </a:solidFill>
                <a:latin typeface="Fredoka"/>
                <a:ea typeface="Fredoka"/>
                <a:cs typeface="Fredoka"/>
                <a:sym typeface="Fredoka"/>
              </a:rPr>
              <a:t>NOT AI?</a:t>
            </a:r>
          </a:p>
        </p:txBody>
      </p:sp>
      <p:pic>
        <p:nvPicPr>
          <p:cNvPr id="8" name="Picture 7" descr="A collection of objects with text&#10;&#10;Description automatically generated with medium confidence">
            <a:extLst>
              <a:ext uri="{FF2B5EF4-FFF2-40B4-BE49-F238E27FC236}">
                <a16:creationId xmlns:a16="http://schemas.microsoft.com/office/drawing/2014/main" id="{F0A1D886-1309-8143-1E21-0A6C383FC5D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77000" y="1393099"/>
            <a:ext cx="10261683" cy="7500801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BAD1E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028700" y="1028700"/>
            <a:ext cx="16230600" cy="8229600"/>
            <a:chOff x="0" y="0"/>
            <a:chExt cx="4274726" cy="2167467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4274726" cy="2167467"/>
            </a:xfrm>
            <a:custGeom>
              <a:avLst/>
              <a:gdLst/>
              <a:ahLst/>
              <a:cxnLst/>
              <a:rect l="l" t="t" r="r" b="b"/>
              <a:pathLst>
                <a:path w="4274726" h="2167467">
                  <a:moveTo>
                    <a:pt x="9540" y="0"/>
                  </a:moveTo>
                  <a:lnTo>
                    <a:pt x="4265186" y="0"/>
                  </a:lnTo>
                  <a:cubicBezTo>
                    <a:pt x="4270455" y="0"/>
                    <a:pt x="4274726" y="4271"/>
                    <a:pt x="4274726" y="9540"/>
                  </a:cubicBezTo>
                  <a:lnTo>
                    <a:pt x="4274726" y="2157927"/>
                  </a:lnTo>
                  <a:cubicBezTo>
                    <a:pt x="4274726" y="2163195"/>
                    <a:pt x="4270455" y="2167467"/>
                    <a:pt x="4265186" y="2167467"/>
                  </a:cubicBezTo>
                  <a:lnTo>
                    <a:pt x="9540" y="2167467"/>
                  </a:lnTo>
                  <a:cubicBezTo>
                    <a:pt x="7010" y="2167467"/>
                    <a:pt x="4583" y="2166462"/>
                    <a:pt x="2794" y="2164673"/>
                  </a:cubicBezTo>
                  <a:cubicBezTo>
                    <a:pt x="1005" y="2162883"/>
                    <a:pt x="0" y="2160457"/>
                    <a:pt x="0" y="2157927"/>
                  </a:cubicBezTo>
                  <a:lnTo>
                    <a:pt x="0" y="9540"/>
                  </a:lnTo>
                  <a:cubicBezTo>
                    <a:pt x="0" y="4271"/>
                    <a:pt x="4271" y="0"/>
                    <a:pt x="9540" y="0"/>
                  </a:cubicBezTo>
                  <a:close/>
                </a:path>
              </a:pathLst>
            </a:custGeom>
            <a:solidFill>
              <a:srgbClr val="F4F6FC"/>
            </a:solidFill>
            <a:ln w="57150" cap="sq">
              <a:solidFill>
                <a:srgbClr val="000000"/>
              </a:solidFill>
              <a:prstDash val="solid"/>
              <a:miter/>
            </a:ln>
          </p:spPr>
        </p:sp>
        <p:sp>
          <p:nvSpPr>
            <p:cNvPr id="4" name="TextBox 4"/>
            <p:cNvSpPr txBox="1"/>
            <p:nvPr/>
          </p:nvSpPr>
          <p:spPr>
            <a:xfrm>
              <a:off x="0" y="-38100"/>
              <a:ext cx="4274726" cy="220556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3470911" y="1580369"/>
            <a:ext cx="11346177" cy="4884533"/>
            <a:chOff x="0" y="0"/>
            <a:chExt cx="15128236" cy="6512711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6512711" cy="6512711"/>
            </a:xfrm>
            <a:custGeom>
              <a:avLst/>
              <a:gdLst/>
              <a:ahLst/>
              <a:cxnLst/>
              <a:rect l="l" t="t" r="r" b="b"/>
              <a:pathLst>
                <a:path w="6512711" h="6512711">
                  <a:moveTo>
                    <a:pt x="0" y="0"/>
                  </a:moveTo>
                  <a:lnTo>
                    <a:pt x="6512711" y="0"/>
                  </a:lnTo>
                  <a:lnTo>
                    <a:pt x="6512711" y="6512711"/>
                  </a:lnTo>
                  <a:lnTo>
                    <a:pt x="0" y="651271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</p:spPr>
        </p:sp>
        <p:sp>
          <p:nvSpPr>
            <p:cNvPr id="7" name="TextBox 7"/>
            <p:cNvSpPr txBox="1"/>
            <p:nvPr/>
          </p:nvSpPr>
          <p:spPr>
            <a:xfrm>
              <a:off x="391865" y="1558947"/>
              <a:ext cx="5872608" cy="4520656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4647"/>
                </a:lnSpc>
                <a:spcBef>
                  <a:spcPct val="0"/>
                </a:spcBef>
              </a:pPr>
              <a:r>
                <a:rPr lang="en-US" sz="3098">
                  <a:solidFill>
                    <a:srgbClr val="000000"/>
                  </a:solidFill>
                  <a:latin typeface="Glacial Indifference"/>
                  <a:ea typeface="Glacial Indifference"/>
                  <a:cs typeface="Glacial Indifference"/>
                  <a:sym typeface="Glacial Indifference"/>
                </a:rPr>
                <a:t>Weak AI is a computer program or robot that is super good at specific things. Siri, Alexa, Google Maps and robot vacuum are all Weak AI.</a:t>
              </a:r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2179942" y="9323"/>
              <a:ext cx="2618326" cy="965517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6123"/>
                </a:lnSpc>
              </a:pPr>
              <a:r>
                <a:rPr lang="en-US" sz="4373">
                  <a:solidFill>
                    <a:srgbClr val="000000"/>
                  </a:solidFill>
                  <a:latin typeface="Glacial Indifference"/>
                  <a:ea typeface="Glacial Indifference"/>
                  <a:cs typeface="Glacial Indifference"/>
                  <a:sym typeface="Glacial Indifference"/>
                </a:rPr>
                <a:t>WEAK AI</a:t>
              </a:r>
            </a:p>
          </p:txBody>
        </p:sp>
        <p:sp>
          <p:nvSpPr>
            <p:cNvPr id="9" name="Freeform 9"/>
            <p:cNvSpPr/>
            <p:nvPr/>
          </p:nvSpPr>
          <p:spPr>
            <a:xfrm>
              <a:off x="8615526" y="0"/>
              <a:ext cx="6512711" cy="6512711"/>
            </a:xfrm>
            <a:custGeom>
              <a:avLst/>
              <a:gdLst/>
              <a:ahLst/>
              <a:cxnLst/>
              <a:rect l="l" t="t" r="r" b="b"/>
              <a:pathLst>
                <a:path w="6512711" h="6512711">
                  <a:moveTo>
                    <a:pt x="0" y="0"/>
                  </a:moveTo>
                  <a:lnTo>
                    <a:pt x="6512710" y="0"/>
                  </a:lnTo>
                  <a:lnTo>
                    <a:pt x="6512710" y="6512711"/>
                  </a:lnTo>
                  <a:lnTo>
                    <a:pt x="0" y="651271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/>
              </a:stretch>
            </a:blipFill>
          </p:spPr>
        </p:sp>
        <p:sp>
          <p:nvSpPr>
            <p:cNvPr id="10" name="TextBox 10"/>
            <p:cNvSpPr txBox="1"/>
            <p:nvPr/>
          </p:nvSpPr>
          <p:spPr>
            <a:xfrm>
              <a:off x="8877354" y="1461865"/>
              <a:ext cx="5989054" cy="4659357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4652"/>
                </a:lnSpc>
                <a:spcBef>
                  <a:spcPct val="0"/>
                </a:spcBef>
              </a:pPr>
              <a:r>
                <a:rPr lang="en-US" sz="3101">
                  <a:solidFill>
                    <a:srgbClr val="000000"/>
                  </a:solidFill>
                  <a:latin typeface="Glacial Indifference"/>
                  <a:ea typeface="Glacial Indifference"/>
                  <a:cs typeface="Glacial Indifference"/>
                  <a:sym typeface="Glacial Indifference"/>
                </a:rPr>
                <a:t>Strong AI is a robot that can learn anything it wants to. It  can make its own decisions. Scientists are still trying to figure out how to build it.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10835287" y="82399"/>
              <a:ext cx="3590072" cy="965517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6123"/>
                </a:lnSpc>
              </a:pPr>
              <a:r>
                <a:rPr lang="en-US" sz="4373">
                  <a:solidFill>
                    <a:srgbClr val="000000"/>
                  </a:solidFill>
                  <a:latin typeface="Glacial Indifference"/>
                  <a:ea typeface="Glacial Indifference"/>
                  <a:cs typeface="Glacial Indifference"/>
                  <a:sym typeface="Glacial Indifference"/>
                </a:rPr>
                <a:t>STRONG AI</a:t>
              </a:r>
            </a:p>
          </p:txBody>
        </p:sp>
      </p:grpSp>
      <p:sp>
        <p:nvSpPr>
          <p:cNvPr id="12" name="Freeform 12"/>
          <p:cNvSpPr/>
          <p:nvPr/>
        </p:nvSpPr>
        <p:spPr>
          <a:xfrm>
            <a:off x="1232786" y="5658991"/>
            <a:ext cx="3636187" cy="3410209"/>
          </a:xfrm>
          <a:custGeom>
            <a:avLst/>
            <a:gdLst/>
            <a:ahLst/>
            <a:cxnLst/>
            <a:rect l="l" t="t" r="r" b="b"/>
            <a:pathLst>
              <a:path w="3636187" h="3410209">
                <a:moveTo>
                  <a:pt x="0" y="0"/>
                </a:moveTo>
                <a:lnTo>
                  <a:pt x="3636187" y="0"/>
                </a:lnTo>
                <a:lnTo>
                  <a:pt x="3636187" y="3410210"/>
                </a:lnTo>
                <a:lnTo>
                  <a:pt x="0" y="3410210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l="-57232" t="-18951" r="-50319" b="-1660"/>
            </a:stretch>
          </a:blipFill>
        </p:spPr>
      </p:sp>
      <p:sp>
        <p:nvSpPr>
          <p:cNvPr id="13" name="TextBox 13"/>
          <p:cNvSpPr txBox="1"/>
          <p:nvPr/>
        </p:nvSpPr>
        <p:spPr>
          <a:xfrm>
            <a:off x="1738326" y="5076825"/>
            <a:ext cx="1312554" cy="56388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620"/>
              </a:lnSpc>
            </a:pPr>
            <a:r>
              <a:rPr lang="en-US" sz="3300" b="1">
                <a:solidFill>
                  <a:srgbClr val="289AD6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KIKI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14817089" y="5891495"/>
            <a:ext cx="1814991" cy="2945202"/>
            <a:chOff x="0" y="0"/>
            <a:chExt cx="2419988" cy="3926936"/>
          </a:xfrm>
        </p:grpSpPr>
        <p:sp>
          <p:nvSpPr>
            <p:cNvPr id="15" name="TextBox 15"/>
            <p:cNvSpPr txBox="1"/>
            <p:nvPr/>
          </p:nvSpPr>
          <p:spPr>
            <a:xfrm>
              <a:off x="476350" y="-95250"/>
              <a:ext cx="1409423" cy="1015139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6472"/>
                </a:lnSpc>
              </a:pPr>
              <a:r>
                <a:rPr lang="en-US" sz="4623" b="1">
                  <a:solidFill>
                    <a:srgbClr val="CD3E2B"/>
                  </a:solidFill>
                  <a:latin typeface="Glacial Indifference Bold"/>
                  <a:ea typeface="Glacial Indifference Bold"/>
                  <a:cs typeface="Glacial Indifference Bold"/>
                  <a:sym typeface="Glacial Indifference Bold"/>
                </a:rPr>
                <a:t>KIM</a:t>
              </a:r>
            </a:p>
          </p:txBody>
        </p:sp>
        <p:sp>
          <p:nvSpPr>
            <p:cNvPr id="16" name="Freeform 16"/>
            <p:cNvSpPr/>
            <p:nvPr/>
          </p:nvSpPr>
          <p:spPr>
            <a:xfrm>
              <a:off x="0" y="919889"/>
              <a:ext cx="2419988" cy="3007047"/>
            </a:xfrm>
            <a:custGeom>
              <a:avLst/>
              <a:gdLst/>
              <a:ahLst/>
              <a:cxnLst/>
              <a:rect l="l" t="t" r="r" b="b"/>
              <a:pathLst>
                <a:path w="2419988" h="3007047">
                  <a:moveTo>
                    <a:pt x="0" y="0"/>
                  </a:moveTo>
                  <a:lnTo>
                    <a:pt x="2419988" y="0"/>
                  </a:lnTo>
                  <a:lnTo>
                    <a:pt x="2419988" y="3007047"/>
                  </a:lnTo>
                  <a:lnTo>
                    <a:pt x="0" y="300704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/>
              <a:stretch>
                <a:fillRect l="-189218" t="-28850" r="-142048" b="-60303"/>
              </a:stretch>
            </a:blipFill>
          </p:spPr>
        </p:sp>
      </p:grp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BAD1E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028700" y="1028700"/>
            <a:ext cx="16230600" cy="8229600"/>
            <a:chOff x="0" y="0"/>
            <a:chExt cx="4274726" cy="2167467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4274726" cy="2167467"/>
            </a:xfrm>
            <a:custGeom>
              <a:avLst/>
              <a:gdLst/>
              <a:ahLst/>
              <a:cxnLst/>
              <a:rect l="l" t="t" r="r" b="b"/>
              <a:pathLst>
                <a:path w="4274726" h="2167467">
                  <a:moveTo>
                    <a:pt x="9540" y="0"/>
                  </a:moveTo>
                  <a:lnTo>
                    <a:pt x="4265186" y="0"/>
                  </a:lnTo>
                  <a:cubicBezTo>
                    <a:pt x="4270455" y="0"/>
                    <a:pt x="4274726" y="4271"/>
                    <a:pt x="4274726" y="9540"/>
                  </a:cubicBezTo>
                  <a:lnTo>
                    <a:pt x="4274726" y="2157927"/>
                  </a:lnTo>
                  <a:cubicBezTo>
                    <a:pt x="4274726" y="2163195"/>
                    <a:pt x="4270455" y="2167467"/>
                    <a:pt x="4265186" y="2167467"/>
                  </a:cubicBezTo>
                  <a:lnTo>
                    <a:pt x="9540" y="2167467"/>
                  </a:lnTo>
                  <a:cubicBezTo>
                    <a:pt x="7010" y="2167467"/>
                    <a:pt x="4583" y="2166462"/>
                    <a:pt x="2794" y="2164673"/>
                  </a:cubicBezTo>
                  <a:cubicBezTo>
                    <a:pt x="1005" y="2162883"/>
                    <a:pt x="0" y="2160457"/>
                    <a:pt x="0" y="2157927"/>
                  </a:cubicBezTo>
                  <a:lnTo>
                    <a:pt x="0" y="9540"/>
                  </a:lnTo>
                  <a:cubicBezTo>
                    <a:pt x="0" y="4271"/>
                    <a:pt x="4271" y="0"/>
                    <a:pt x="9540" y="0"/>
                  </a:cubicBezTo>
                  <a:close/>
                </a:path>
              </a:pathLst>
            </a:custGeom>
            <a:solidFill>
              <a:srgbClr val="F4F6FC"/>
            </a:solidFill>
            <a:ln w="57150" cap="sq">
              <a:solidFill>
                <a:srgbClr val="000000"/>
              </a:solidFill>
              <a:prstDash val="solid"/>
              <a:miter/>
            </a:ln>
          </p:spPr>
        </p:sp>
        <p:sp>
          <p:nvSpPr>
            <p:cNvPr id="4" name="TextBox 4"/>
            <p:cNvSpPr txBox="1"/>
            <p:nvPr/>
          </p:nvSpPr>
          <p:spPr>
            <a:xfrm>
              <a:off x="0" y="-38100"/>
              <a:ext cx="4274726" cy="220556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5" name="TextBox 5"/>
          <p:cNvSpPr txBox="1"/>
          <p:nvPr/>
        </p:nvSpPr>
        <p:spPr>
          <a:xfrm>
            <a:off x="5105611" y="1648897"/>
            <a:ext cx="8076778" cy="10287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8400"/>
              </a:lnSpc>
            </a:pPr>
            <a:r>
              <a:rPr lang="en-US" sz="6000">
                <a:solidFill>
                  <a:srgbClr val="2A5B8F"/>
                </a:solidFill>
                <a:latin typeface="Fredoka"/>
                <a:ea typeface="Fredoka"/>
                <a:cs typeface="Fredoka"/>
                <a:sym typeface="Fredoka"/>
              </a:rPr>
              <a:t>IS A TOASTER AN AI?</a:t>
            </a:r>
          </a:p>
        </p:txBody>
      </p:sp>
      <p:sp>
        <p:nvSpPr>
          <p:cNvPr id="6" name="Freeform 6"/>
          <p:cNvSpPr/>
          <p:nvPr/>
        </p:nvSpPr>
        <p:spPr>
          <a:xfrm flipH="1">
            <a:off x="6950618" y="3445335"/>
            <a:ext cx="4386763" cy="4331929"/>
          </a:xfrm>
          <a:custGeom>
            <a:avLst/>
            <a:gdLst/>
            <a:ahLst/>
            <a:cxnLst/>
            <a:rect l="l" t="t" r="r" b="b"/>
            <a:pathLst>
              <a:path w="4386763" h="4331929">
                <a:moveTo>
                  <a:pt x="4386764" y="0"/>
                </a:moveTo>
                <a:lnTo>
                  <a:pt x="0" y="0"/>
                </a:lnTo>
                <a:lnTo>
                  <a:pt x="0" y="4331929"/>
                </a:lnTo>
                <a:lnTo>
                  <a:pt x="4386764" y="4331929"/>
                </a:lnTo>
                <a:lnTo>
                  <a:pt x="4386764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BAD1E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028700" y="1028700"/>
            <a:ext cx="16230600" cy="8229600"/>
            <a:chOff x="0" y="0"/>
            <a:chExt cx="4274726" cy="2167467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4274726" cy="2167467"/>
            </a:xfrm>
            <a:custGeom>
              <a:avLst/>
              <a:gdLst/>
              <a:ahLst/>
              <a:cxnLst/>
              <a:rect l="l" t="t" r="r" b="b"/>
              <a:pathLst>
                <a:path w="4274726" h="2167467">
                  <a:moveTo>
                    <a:pt x="9540" y="0"/>
                  </a:moveTo>
                  <a:lnTo>
                    <a:pt x="4265186" y="0"/>
                  </a:lnTo>
                  <a:cubicBezTo>
                    <a:pt x="4270455" y="0"/>
                    <a:pt x="4274726" y="4271"/>
                    <a:pt x="4274726" y="9540"/>
                  </a:cubicBezTo>
                  <a:lnTo>
                    <a:pt x="4274726" y="2157927"/>
                  </a:lnTo>
                  <a:cubicBezTo>
                    <a:pt x="4274726" y="2163195"/>
                    <a:pt x="4270455" y="2167467"/>
                    <a:pt x="4265186" y="2167467"/>
                  </a:cubicBezTo>
                  <a:lnTo>
                    <a:pt x="9540" y="2167467"/>
                  </a:lnTo>
                  <a:cubicBezTo>
                    <a:pt x="7010" y="2167467"/>
                    <a:pt x="4583" y="2166462"/>
                    <a:pt x="2794" y="2164673"/>
                  </a:cubicBezTo>
                  <a:cubicBezTo>
                    <a:pt x="1005" y="2162883"/>
                    <a:pt x="0" y="2160457"/>
                    <a:pt x="0" y="2157927"/>
                  </a:cubicBezTo>
                  <a:lnTo>
                    <a:pt x="0" y="9540"/>
                  </a:lnTo>
                  <a:cubicBezTo>
                    <a:pt x="0" y="4271"/>
                    <a:pt x="4271" y="0"/>
                    <a:pt x="9540" y="0"/>
                  </a:cubicBezTo>
                  <a:close/>
                </a:path>
              </a:pathLst>
            </a:custGeom>
            <a:solidFill>
              <a:srgbClr val="F4F6FC"/>
            </a:solidFill>
            <a:ln w="57150" cap="sq">
              <a:solidFill>
                <a:srgbClr val="000000"/>
              </a:solidFill>
              <a:prstDash val="solid"/>
              <a:miter/>
            </a:ln>
          </p:spPr>
        </p:sp>
        <p:sp>
          <p:nvSpPr>
            <p:cNvPr id="4" name="TextBox 4"/>
            <p:cNvSpPr txBox="1"/>
            <p:nvPr/>
          </p:nvSpPr>
          <p:spPr>
            <a:xfrm>
              <a:off x="0" y="-38100"/>
              <a:ext cx="4274726" cy="220556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2121166" y="2977747"/>
            <a:ext cx="6149797" cy="5395052"/>
            <a:chOff x="0" y="0"/>
            <a:chExt cx="1619700" cy="1420919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1619700" cy="1420919"/>
            </a:xfrm>
            <a:custGeom>
              <a:avLst/>
              <a:gdLst/>
              <a:ahLst/>
              <a:cxnLst/>
              <a:rect l="l" t="t" r="r" b="b"/>
              <a:pathLst>
                <a:path w="1619700" h="1420919">
                  <a:moveTo>
                    <a:pt x="0" y="0"/>
                  </a:moveTo>
                  <a:lnTo>
                    <a:pt x="1619700" y="0"/>
                  </a:lnTo>
                  <a:lnTo>
                    <a:pt x="1619700" y="1420919"/>
                  </a:lnTo>
                  <a:lnTo>
                    <a:pt x="0" y="1420919"/>
                  </a:lnTo>
                  <a:close/>
                </a:path>
              </a:pathLst>
            </a:custGeom>
            <a:solidFill>
              <a:srgbClr val="9CE8FF"/>
            </a:solidFill>
          </p:spPr>
        </p:sp>
        <p:sp>
          <p:nvSpPr>
            <p:cNvPr id="7" name="TextBox 7"/>
            <p:cNvSpPr txBox="1"/>
            <p:nvPr/>
          </p:nvSpPr>
          <p:spPr>
            <a:xfrm>
              <a:off x="0" y="-57150"/>
              <a:ext cx="1619700" cy="1478069"/>
            </a:xfrm>
            <a:prstGeom prst="rect">
              <a:avLst/>
            </a:prstGeom>
          </p:spPr>
          <p:txBody>
            <a:bodyPr lIns="215900" tIns="215900" rIns="215900" bIns="215900" rtlCol="0" anchor="ctr"/>
            <a:lstStyle/>
            <a:p>
              <a:pPr algn="l">
                <a:lnSpc>
                  <a:spcPts val="4199"/>
                </a:lnSpc>
              </a:pPr>
              <a:r>
                <a:rPr lang="en-US" sz="2999">
                  <a:solidFill>
                    <a:srgbClr val="000000"/>
                  </a:solidFill>
                  <a:latin typeface="Glacial Indifference"/>
                  <a:ea typeface="Glacial Indifference"/>
                  <a:cs typeface="Glacial Indifference"/>
                  <a:sym typeface="Glacial Indifference"/>
                </a:rPr>
                <a:t>A neuron is a tiny cell in your brain.</a:t>
              </a:r>
            </a:p>
            <a:p>
              <a:pPr algn="l">
                <a:lnSpc>
                  <a:spcPts val="4199"/>
                </a:lnSpc>
              </a:pPr>
              <a:r>
                <a:rPr lang="en-US" sz="2999">
                  <a:solidFill>
                    <a:srgbClr val="000000"/>
                  </a:solidFill>
                  <a:latin typeface="Glacial Indifference"/>
                  <a:ea typeface="Glacial Indifference"/>
                  <a:cs typeface="Glacial Indifference"/>
                  <a:sym typeface="Glacial Indifference"/>
                </a:rPr>
                <a:t>Neurons send messages to each other. They help you:</a:t>
              </a:r>
            </a:p>
            <a:p>
              <a:pPr marL="1295387" lvl="2" indent="-431796" algn="l">
                <a:lnSpc>
                  <a:spcPts val="4199"/>
                </a:lnSpc>
                <a:buFont typeface="Arial"/>
                <a:buChar char="⚬"/>
              </a:pPr>
              <a:r>
                <a:rPr lang="en-US" sz="2999">
                  <a:solidFill>
                    <a:srgbClr val="000000"/>
                  </a:solidFill>
                  <a:latin typeface="Glacial Indifference"/>
                  <a:ea typeface="Glacial Indifference"/>
                  <a:cs typeface="Glacial Indifference"/>
                  <a:sym typeface="Glacial Indifference"/>
                </a:rPr>
                <a:t>Think </a:t>
              </a:r>
            </a:p>
            <a:p>
              <a:pPr marL="1295387" lvl="2" indent="-431796" algn="l">
                <a:lnSpc>
                  <a:spcPts val="4199"/>
                </a:lnSpc>
                <a:buFont typeface="Arial"/>
                <a:buChar char="⚬"/>
              </a:pPr>
              <a:r>
                <a:rPr lang="en-US" sz="2999">
                  <a:solidFill>
                    <a:srgbClr val="000000"/>
                  </a:solidFill>
                  <a:latin typeface="Glacial Indifference"/>
                  <a:ea typeface="Glacial Indifference"/>
                  <a:cs typeface="Glacial Indifference"/>
                  <a:sym typeface="Glacial Indifference"/>
                </a:rPr>
                <a:t>Learn </a:t>
              </a:r>
            </a:p>
            <a:p>
              <a:pPr marL="1295387" lvl="2" indent="-431796" algn="l">
                <a:lnSpc>
                  <a:spcPts val="4199"/>
                </a:lnSpc>
                <a:buFont typeface="Arial"/>
                <a:buChar char="⚬"/>
              </a:pPr>
              <a:r>
                <a:rPr lang="en-US" sz="2999">
                  <a:solidFill>
                    <a:srgbClr val="000000"/>
                  </a:solidFill>
                  <a:latin typeface="Glacial Indifference"/>
                  <a:ea typeface="Glacial Indifference"/>
                  <a:cs typeface="Glacial Indifference"/>
                  <a:sym typeface="Glacial Indifference"/>
                </a:rPr>
                <a:t>Decide what to do </a:t>
              </a:r>
            </a:p>
            <a:p>
              <a:pPr algn="l">
                <a:lnSpc>
                  <a:spcPts val="4199"/>
                </a:lnSpc>
              </a:pPr>
              <a:endParaRPr lang="en-US" sz="2999">
                <a:solidFill>
                  <a:srgbClr val="00000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endParaRPr>
            </a:p>
            <a:p>
              <a:pPr algn="l">
                <a:lnSpc>
                  <a:spcPts val="4199"/>
                </a:lnSpc>
              </a:pPr>
              <a:r>
                <a:rPr lang="en-US" sz="2999">
                  <a:solidFill>
                    <a:srgbClr val="000000"/>
                  </a:solidFill>
                  <a:latin typeface="Glacial Indifference"/>
                  <a:ea typeface="Glacial Indifference"/>
                  <a:cs typeface="Glacial Indifference"/>
                  <a:sym typeface="Glacial Indifference"/>
                </a:rPr>
                <a:t>Your brain has billions of neurons working together!</a:t>
              </a:r>
            </a:p>
            <a:p>
              <a:pPr algn="ctr">
                <a:lnSpc>
                  <a:spcPts val="2659"/>
                </a:lnSpc>
              </a:pPr>
              <a:endParaRPr lang="en-US" sz="2999">
                <a:solidFill>
                  <a:srgbClr val="00000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endParaRPr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9820723" y="2977747"/>
            <a:ext cx="6149797" cy="5395052"/>
            <a:chOff x="0" y="0"/>
            <a:chExt cx="1619700" cy="1420919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1619700" cy="1420919"/>
            </a:xfrm>
            <a:custGeom>
              <a:avLst/>
              <a:gdLst/>
              <a:ahLst/>
              <a:cxnLst/>
              <a:rect l="l" t="t" r="r" b="b"/>
              <a:pathLst>
                <a:path w="1619700" h="1420919">
                  <a:moveTo>
                    <a:pt x="0" y="0"/>
                  </a:moveTo>
                  <a:lnTo>
                    <a:pt x="1619700" y="0"/>
                  </a:lnTo>
                  <a:lnTo>
                    <a:pt x="1619700" y="1420919"/>
                  </a:lnTo>
                  <a:lnTo>
                    <a:pt x="0" y="1420919"/>
                  </a:lnTo>
                  <a:close/>
                </a:path>
              </a:pathLst>
            </a:custGeom>
            <a:solidFill>
              <a:srgbClr val="B586BD"/>
            </a:solidFill>
          </p:spPr>
        </p:sp>
        <p:sp>
          <p:nvSpPr>
            <p:cNvPr id="10" name="TextBox 10"/>
            <p:cNvSpPr txBox="1"/>
            <p:nvPr/>
          </p:nvSpPr>
          <p:spPr>
            <a:xfrm>
              <a:off x="0" y="-57150"/>
              <a:ext cx="1619700" cy="1478069"/>
            </a:xfrm>
            <a:prstGeom prst="rect">
              <a:avLst/>
            </a:prstGeom>
          </p:spPr>
          <p:txBody>
            <a:bodyPr lIns="215900" tIns="215900" rIns="215900" bIns="215900" rtlCol="0" anchor="ctr"/>
            <a:lstStyle/>
            <a:p>
              <a:pPr algn="l">
                <a:lnSpc>
                  <a:spcPts val="4199"/>
                </a:lnSpc>
              </a:pPr>
              <a:r>
                <a:rPr lang="en-US" sz="2999">
                  <a:solidFill>
                    <a:srgbClr val="000000"/>
                  </a:solidFill>
                  <a:latin typeface="Glacial Indifference"/>
                  <a:ea typeface="Glacial Indifference"/>
                  <a:cs typeface="Glacial Indifference"/>
                  <a:sym typeface="Glacial Indifference"/>
                </a:rPr>
                <a:t>It is a computer brain.</a:t>
              </a:r>
            </a:p>
            <a:p>
              <a:pPr algn="l">
                <a:lnSpc>
                  <a:spcPts val="4199"/>
                </a:lnSpc>
              </a:pPr>
              <a:r>
                <a:rPr lang="en-US" sz="2999">
                  <a:solidFill>
                    <a:srgbClr val="000000"/>
                  </a:solidFill>
                  <a:latin typeface="Glacial Indifference"/>
                  <a:ea typeface="Glacial Indifference"/>
                  <a:cs typeface="Glacial Indifference"/>
                  <a:sym typeface="Glacial Indifference"/>
                </a:rPr>
                <a:t>It is inspired by human brain neurons. Made of many small connected parts, like brain cells.</a:t>
              </a:r>
            </a:p>
            <a:p>
              <a:pPr algn="l">
                <a:lnSpc>
                  <a:spcPts val="4199"/>
                </a:lnSpc>
              </a:pPr>
              <a:endParaRPr lang="en-US" sz="2999">
                <a:solidFill>
                  <a:srgbClr val="00000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endParaRPr>
            </a:p>
            <a:p>
              <a:pPr algn="l">
                <a:lnSpc>
                  <a:spcPts val="4199"/>
                </a:lnSpc>
              </a:pPr>
              <a:r>
                <a:rPr lang="en-US" sz="2999" b="1">
                  <a:solidFill>
                    <a:srgbClr val="000000"/>
                  </a:solidFill>
                  <a:latin typeface="Glacial Indifference Bold"/>
                  <a:ea typeface="Glacial Indifference Bold"/>
                  <a:cs typeface="Glacial Indifference Bold"/>
                  <a:sym typeface="Glacial Indifference Bold"/>
                </a:rPr>
                <a:t>It helps computers:</a:t>
              </a:r>
            </a:p>
            <a:p>
              <a:pPr marL="1295387" lvl="2" indent="-431796" algn="l">
                <a:lnSpc>
                  <a:spcPts val="4199"/>
                </a:lnSpc>
                <a:buFont typeface="Arial"/>
                <a:buChar char="⚬"/>
              </a:pPr>
              <a:r>
                <a:rPr lang="en-US" sz="2999">
                  <a:solidFill>
                    <a:srgbClr val="000000"/>
                  </a:solidFill>
                  <a:latin typeface="Glacial Indifference"/>
                  <a:ea typeface="Glacial Indifference"/>
                  <a:cs typeface="Glacial Indifference"/>
                  <a:sym typeface="Glacial Indifference"/>
                </a:rPr>
                <a:t>Recognise pictures </a:t>
              </a:r>
            </a:p>
            <a:p>
              <a:pPr marL="1295387" lvl="2" indent="-431796" algn="l">
                <a:lnSpc>
                  <a:spcPts val="4199"/>
                </a:lnSpc>
                <a:buFont typeface="Arial"/>
                <a:buChar char="⚬"/>
              </a:pPr>
              <a:r>
                <a:rPr lang="en-US" sz="2999">
                  <a:solidFill>
                    <a:srgbClr val="000000"/>
                  </a:solidFill>
                  <a:latin typeface="Glacial Indifference"/>
                  <a:ea typeface="Glacial Indifference"/>
                  <a:cs typeface="Glacial Indifference"/>
                  <a:sym typeface="Glacial Indifference"/>
                </a:rPr>
                <a:t>Understand words </a:t>
              </a:r>
            </a:p>
            <a:p>
              <a:pPr marL="1295387" lvl="2" indent="-431796" algn="l">
                <a:lnSpc>
                  <a:spcPts val="4199"/>
                </a:lnSpc>
                <a:buFont typeface="Arial"/>
                <a:buChar char="⚬"/>
              </a:pPr>
              <a:r>
                <a:rPr lang="en-US" sz="2999">
                  <a:solidFill>
                    <a:srgbClr val="000000"/>
                  </a:solidFill>
                  <a:latin typeface="Glacial Indifference"/>
                  <a:ea typeface="Glacial Indifference"/>
                  <a:cs typeface="Glacial Indifference"/>
                  <a:sym typeface="Glacial Indifference"/>
                </a:rPr>
                <a:t>Make smart choices </a:t>
              </a:r>
            </a:p>
            <a:p>
              <a:pPr algn="ctr">
                <a:lnSpc>
                  <a:spcPts val="2659"/>
                </a:lnSpc>
              </a:pPr>
              <a:endParaRPr lang="en-US" sz="2999">
                <a:solidFill>
                  <a:srgbClr val="00000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endParaRPr>
            </a:p>
          </p:txBody>
        </p:sp>
      </p:grpSp>
      <p:sp>
        <p:nvSpPr>
          <p:cNvPr id="11" name="Freeform 11"/>
          <p:cNvSpPr/>
          <p:nvPr/>
        </p:nvSpPr>
        <p:spPr>
          <a:xfrm>
            <a:off x="5457600" y="4320292"/>
            <a:ext cx="2757971" cy="2468384"/>
          </a:xfrm>
          <a:custGeom>
            <a:avLst/>
            <a:gdLst/>
            <a:ahLst/>
            <a:cxnLst/>
            <a:rect l="l" t="t" r="r" b="b"/>
            <a:pathLst>
              <a:path w="2757971" h="2468384">
                <a:moveTo>
                  <a:pt x="0" y="0"/>
                </a:moveTo>
                <a:lnTo>
                  <a:pt x="2757971" y="0"/>
                </a:lnTo>
                <a:lnTo>
                  <a:pt x="2757971" y="2468384"/>
                </a:lnTo>
                <a:lnTo>
                  <a:pt x="0" y="2468384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12" name="Freeform 12"/>
          <p:cNvSpPr/>
          <p:nvPr/>
        </p:nvSpPr>
        <p:spPr>
          <a:xfrm>
            <a:off x="14671172" y="5324383"/>
            <a:ext cx="1914255" cy="1801793"/>
          </a:xfrm>
          <a:custGeom>
            <a:avLst/>
            <a:gdLst/>
            <a:ahLst/>
            <a:cxnLst/>
            <a:rect l="l" t="t" r="r" b="b"/>
            <a:pathLst>
              <a:path w="1914255" h="1801793">
                <a:moveTo>
                  <a:pt x="0" y="0"/>
                </a:moveTo>
                <a:lnTo>
                  <a:pt x="1914256" y="0"/>
                </a:lnTo>
                <a:lnTo>
                  <a:pt x="1914256" y="1801793"/>
                </a:lnTo>
                <a:lnTo>
                  <a:pt x="0" y="1801793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13" name="TextBox 13"/>
          <p:cNvSpPr txBox="1"/>
          <p:nvPr/>
        </p:nvSpPr>
        <p:spPr>
          <a:xfrm>
            <a:off x="3364307" y="1798346"/>
            <a:ext cx="3663515" cy="10287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8400"/>
              </a:lnSpc>
            </a:pPr>
            <a:r>
              <a:rPr lang="en-US" sz="6000">
                <a:solidFill>
                  <a:srgbClr val="2A5B8F"/>
                </a:solidFill>
                <a:latin typeface="Fredoka"/>
                <a:ea typeface="Fredoka"/>
                <a:cs typeface="Fredoka"/>
                <a:sym typeface="Fredoka"/>
              </a:rPr>
              <a:t>NEURON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9560232" y="1228323"/>
            <a:ext cx="6670779" cy="174942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000"/>
              </a:lnSpc>
            </a:pPr>
            <a:r>
              <a:rPr lang="en-US" sz="5000">
                <a:solidFill>
                  <a:srgbClr val="2A5B8F"/>
                </a:solidFill>
                <a:latin typeface="Fredoka"/>
                <a:ea typeface="Fredoka"/>
                <a:cs typeface="Fredoka"/>
                <a:sym typeface="Fredoka"/>
              </a:rPr>
              <a:t>ARTIFICIAL NEURAL NETWORK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BAD1E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028700" y="1028700"/>
            <a:ext cx="16230600" cy="8229600"/>
            <a:chOff x="0" y="0"/>
            <a:chExt cx="4274726" cy="2167467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4274726" cy="2167467"/>
            </a:xfrm>
            <a:custGeom>
              <a:avLst/>
              <a:gdLst/>
              <a:ahLst/>
              <a:cxnLst/>
              <a:rect l="l" t="t" r="r" b="b"/>
              <a:pathLst>
                <a:path w="4274726" h="2167467">
                  <a:moveTo>
                    <a:pt x="9540" y="0"/>
                  </a:moveTo>
                  <a:lnTo>
                    <a:pt x="4265186" y="0"/>
                  </a:lnTo>
                  <a:cubicBezTo>
                    <a:pt x="4270455" y="0"/>
                    <a:pt x="4274726" y="4271"/>
                    <a:pt x="4274726" y="9540"/>
                  </a:cubicBezTo>
                  <a:lnTo>
                    <a:pt x="4274726" y="2157927"/>
                  </a:lnTo>
                  <a:cubicBezTo>
                    <a:pt x="4274726" y="2163195"/>
                    <a:pt x="4270455" y="2167467"/>
                    <a:pt x="4265186" y="2167467"/>
                  </a:cubicBezTo>
                  <a:lnTo>
                    <a:pt x="9540" y="2167467"/>
                  </a:lnTo>
                  <a:cubicBezTo>
                    <a:pt x="7010" y="2167467"/>
                    <a:pt x="4583" y="2166462"/>
                    <a:pt x="2794" y="2164673"/>
                  </a:cubicBezTo>
                  <a:cubicBezTo>
                    <a:pt x="1005" y="2162883"/>
                    <a:pt x="0" y="2160457"/>
                    <a:pt x="0" y="2157927"/>
                  </a:cubicBezTo>
                  <a:lnTo>
                    <a:pt x="0" y="9540"/>
                  </a:lnTo>
                  <a:cubicBezTo>
                    <a:pt x="0" y="4271"/>
                    <a:pt x="4271" y="0"/>
                    <a:pt x="9540" y="0"/>
                  </a:cubicBezTo>
                  <a:close/>
                </a:path>
              </a:pathLst>
            </a:custGeom>
            <a:solidFill>
              <a:srgbClr val="F4F6FC"/>
            </a:solidFill>
            <a:ln w="57150" cap="sq">
              <a:solidFill>
                <a:srgbClr val="000000"/>
              </a:solidFill>
              <a:prstDash val="solid"/>
              <a:miter/>
            </a:ln>
          </p:spPr>
        </p:sp>
        <p:sp>
          <p:nvSpPr>
            <p:cNvPr id="4" name="TextBox 4"/>
            <p:cNvSpPr txBox="1"/>
            <p:nvPr/>
          </p:nvSpPr>
          <p:spPr>
            <a:xfrm>
              <a:off x="0" y="-38100"/>
              <a:ext cx="4274726" cy="220556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5" name="Freeform 5"/>
          <p:cNvSpPr/>
          <p:nvPr/>
        </p:nvSpPr>
        <p:spPr>
          <a:xfrm>
            <a:off x="5491401" y="3108949"/>
            <a:ext cx="7604096" cy="5932694"/>
          </a:xfrm>
          <a:custGeom>
            <a:avLst/>
            <a:gdLst/>
            <a:ahLst/>
            <a:cxnLst/>
            <a:rect l="l" t="t" r="r" b="b"/>
            <a:pathLst>
              <a:path w="7604096" h="5932694">
                <a:moveTo>
                  <a:pt x="0" y="0"/>
                </a:moveTo>
                <a:lnTo>
                  <a:pt x="7604095" y="0"/>
                </a:lnTo>
                <a:lnTo>
                  <a:pt x="7604095" y="5932694"/>
                </a:lnTo>
                <a:lnTo>
                  <a:pt x="0" y="5932694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b="-1897"/>
            </a:stretch>
          </a:blipFill>
        </p:spPr>
      </p:sp>
      <p:sp>
        <p:nvSpPr>
          <p:cNvPr id="6" name="TextBox 6"/>
          <p:cNvSpPr txBox="1"/>
          <p:nvPr/>
        </p:nvSpPr>
        <p:spPr>
          <a:xfrm>
            <a:off x="4383276" y="1359525"/>
            <a:ext cx="9521449" cy="174942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000"/>
              </a:lnSpc>
            </a:pPr>
            <a:r>
              <a:rPr lang="en-US" sz="5000">
                <a:solidFill>
                  <a:srgbClr val="2A5B8F"/>
                </a:solidFill>
                <a:latin typeface="Fredoka"/>
                <a:ea typeface="Fredoka"/>
                <a:cs typeface="Fredoka"/>
                <a:sym typeface="Fredoka"/>
              </a:rPr>
              <a:t>CAN YOU RECOGNISE THE ANIMALS BELOW?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BAD1E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028700" y="1028700"/>
            <a:ext cx="16230600" cy="8229600"/>
            <a:chOff x="0" y="0"/>
            <a:chExt cx="4274726" cy="2167467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4274726" cy="2167467"/>
            </a:xfrm>
            <a:custGeom>
              <a:avLst/>
              <a:gdLst/>
              <a:ahLst/>
              <a:cxnLst/>
              <a:rect l="l" t="t" r="r" b="b"/>
              <a:pathLst>
                <a:path w="4274726" h="2167467">
                  <a:moveTo>
                    <a:pt x="9540" y="0"/>
                  </a:moveTo>
                  <a:lnTo>
                    <a:pt x="4265186" y="0"/>
                  </a:lnTo>
                  <a:cubicBezTo>
                    <a:pt x="4270455" y="0"/>
                    <a:pt x="4274726" y="4271"/>
                    <a:pt x="4274726" y="9540"/>
                  </a:cubicBezTo>
                  <a:lnTo>
                    <a:pt x="4274726" y="2157927"/>
                  </a:lnTo>
                  <a:cubicBezTo>
                    <a:pt x="4274726" y="2163195"/>
                    <a:pt x="4270455" y="2167467"/>
                    <a:pt x="4265186" y="2167467"/>
                  </a:cubicBezTo>
                  <a:lnTo>
                    <a:pt x="9540" y="2167467"/>
                  </a:lnTo>
                  <a:cubicBezTo>
                    <a:pt x="7010" y="2167467"/>
                    <a:pt x="4583" y="2166462"/>
                    <a:pt x="2794" y="2164673"/>
                  </a:cubicBezTo>
                  <a:cubicBezTo>
                    <a:pt x="1005" y="2162883"/>
                    <a:pt x="0" y="2160457"/>
                    <a:pt x="0" y="2157927"/>
                  </a:cubicBezTo>
                  <a:lnTo>
                    <a:pt x="0" y="9540"/>
                  </a:lnTo>
                  <a:cubicBezTo>
                    <a:pt x="0" y="4271"/>
                    <a:pt x="4271" y="0"/>
                    <a:pt x="9540" y="0"/>
                  </a:cubicBezTo>
                  <a:close/>
                </a:path>
              </a:pathLst>
            </a:custGeom>
            <a:solidFill>
              <a:srgbClr val="F4F6FC"/>
            </a:solidFill>
            <a:ln w="57150" cap="sq">
              <a:solidFill>
                <a:srgbClr val="000000"/>
              </a:solidFill>
              <a:prstDash val="solid"/>
              <a:miter/>
            </a:ln>
          </p:spPr>
        </p:sp>
        <p:sp>
          <p:nvSpPr>
            <p:cNvPr id="4" name="TextBox 4"/>
            <p:cNvSpPr txBox="1"/>
            <p:nvPr/>
          </p:nvSpPr>
          <p:spPr>
            <a:xfrm>
              <a:off x="0" y="-38100"/>
              <a:ext cx="4274726" cy="220556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5" name="TextBox 5"/>
          <p:cNvSpPr txBox="1"/>
          <p:nvPr/>
        </p:nvSpPr>
        <p:spPr>
          <a:xfrm>
            <a:off x="8766551" y="4770029"/>
            <a:ext cx="9521449" cy="190944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8260"/>
              </a:lnSpc>
            </a:pPr>
            <a:r>
              <a:rPr lang="en-US" sz="5900">
                <a:solidFill>
                  <a:srgbClr val="2A5B8F"/>
                </a:solidFill>
                <a:latin typeface="Fredoka"/>
                <a:ea typeface="Fredoka"/>
                <a:cs typeface="Fredoka"/>
                <a:sym typeface="Fredoka"/>
              </a:rPr>
              <a:t>HOW AI REMIXES?</a:t>
            </a:r>
          </a:p>
          <a:p>
            <a:pPr algn="ctr">
              <a:lnSpc>
                <a:spcPts val="7000"/>
              </a:lnSpc>
            </a:pPr>
            <a:endParaRPr lang="en-US" sz="5900">
              <a:solidFill>
                <a:srgbClr val="2A5B8F"/>
              </a:solidFill>
              <a:latin typeface="Fredoka"/>
              <a:ea typeface="Fredoka"/>
              <a:cs typeface="Fredoka"/>
              <a:sym typeface="Fredoka"/>
            </a:endParaRPr>
          </a:p>
        </p:txBody>
      </p:sp>
      <p:sp>
        <p:nvSpPr>
          <p:cNvPr id="6" name="Freeform 6"/>
          <p:cNvSpPr/>
          <p:nvPr/>
        </p:nvSpPr>
        <p:spPr>
          <a:xfrm>
            <a:off x="1601586" y="1146707"/>
            <a:ext cx="9576753" cy="7475243"/>
          </a:xfrm>
          <a:custGeom>
            <a:avLst/>
            <a:gdLst/>
            <a:ahLst/>
            <a:cxnLst/>
            <a:rect l="l" t="t" r="r" b="b"/>
            <a:pathLst>
              <a:path w="9576753" h="7475243">
                <a:moveTo>
                  <a:pt x="0" y="0"/>
                </a:moveTo>
                <a:lnTo>
                  <a:pt x="9576754" y="0"/>
                </a:lnTo>
                <a:lnTo>
                  <a:pt x="9576754" y="7475243"/>
                </a:lnTo>
                <a:lnTo>
                  <a:pt x="0" y="7475243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15171" t="-20340" r="-27872" b="-17102"/>
            </a:stretch>
          </a:blipFill>
        </p:spPr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BAD1E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028700" y="1028700"/>
            <a:ext cx="16230600" cy="8229600"/>
            <a:chOff x="0" y="0"/>
            <a:chExt cx="4274726" cy="2167467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4274726" cy="2167467"/>
            </a:xfrm>
            <a:custGeom>
              <a:avLst/>
              <a:gdLst/>
              <a:ahLst/>
              <a:cxnLst/>
              <a:rect l="l" t="t" r="r" b="b"/>
              <a:pathLst>
                <a:path w="4274726" h="2167467">
                  <a:moveTo>
                    <a:pt x="9540" y="0"/>
                  </a:moveTo>
                  <a:lnTo>
                    <a:pt x="4265186" y="0"/>
                  </a:lnTo>
                  <a:cubicBezTo>
                    <a:pt x="4270455" y="0"/>
                    <a:pt x="4274726" y="4271"/>
                    <a:pt x="4274726" y="9540"/>
                  </a:cubicBezTo>
                  <a:lnTo>
                    <a:pt x="4274726" y="2157927"/>
                  </a:lnTo>
                  <a:cubicBezTo>
                    <a:pt x="4274726" y="2163195"/>
                    <a:pt x="4270455" y="2167467"/>
                    <a:pt x="4265186" y="2167467"/>
                  </a:cubicBezTo>
                  <a:lnTo>
                    <a:pt x="9540" y="2167467"/>
                  </a:lnTo>
                  <a:cubicBezTo>
                    <a:pt x="7010" y="2167467"/>
                    <a:pt x="4583" y="2166462"/>
                    <a:pt x="2794" y="2164673"/>
                  </a:cubicBezTo>
                  <a:cubicBezTo>
                    <a:pt x="1005" y="2162883"/>
                    <a:pt x="0" y="2160457"/>
                    <a:pt x="0" y="2157927"/>
                  </a:cubicBezTo>
                  <a:lnTo>
                    <a:pt x="0" y="9540"/>
                  </a:lnTo>
                  <a:cubicBezTo>
                    <a:pt x="0" y="4271"/>
                    <a:pt x="4271" y="0"/>
                    <a:pt x="9540" y="0"/>
                  </a:cubicBezTo>
                  <a:close/>
                </a:path>
              </a:pathLst>
            </a:custGeom>
            <a:solidFill>
              <a:srgbClr val="F4F6FC"/>
            </a:solidFill>
            <a:ln w="57150" cap="sq">
              <a:solidFill>
                <a:srgbClr val="000000"/>
              </a:solidFill>
              <a:prstDash val="solid"/>
              <a:miter/>
            </a:ln>
          </p:spPr>
        </p:sp>
        <p:sp>
          <p:nvSpPr>
            <p:cNvPr id="4" name="TextBox 4"/>
            <p:cNvSpPr txBox="1"/>
            <p:nvPr/>
          </p:nvSpPr>
          <p:spPr>
            <a:xfrm>
              <a:off x="0" y="-38100"/>
              <a:ext cx="4274726" cy="220556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5" name="Freeform 5"/>
          <p:cNvSpPr/>
          <p:nvPr/>
        </p:nvSpPr>
        <p:spPr>
          <a:xfrm>
            <a:off x="6440913" y="2394716"/>
            <a:ext cx="10197413" cy="6131194"/>
          </a:xfrm>
          <a:custGeom>
            <a:avLst/>
            <a:gdLst/>
            <a:ahLst/>
            <a:cxnLst/>
            <a:rect l="l" t="t" r="r" b="b"/>
            <a:pathLst>
              <a:path w="10197413" h="6131194">
                <a:moveTo>
                  <a:pt x="0" y="0"/>
                </a:moveTo>
                <a:lnTo>
                  <a:pt x="10197412" y="0"/>
                </a:lnTo>
                <a:lnTo>
                  <a:pt x="10197412" y="6131194"/>
                </a:lnTo>
                <a:lnTo>
                  <a:pt x="0" y="6131194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6" name="TextBox 6"/>
          <p:cNvSpPr txBox="1"/>
          <p:nvPr/>
        </p:nvSpPr>
        <p:spPr>
          <a:xfrm>
            <a:off x="4383276" y="1382526"/>
            <a:ext cx="9521449" cy="101219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8260"/>
              </a:lnSpc>
            </a:pPr>
            <a:r>
              <a:rPr lang="en-US" sz="5900">
                <a:solidFill>
                  <a:srgbClr val="2A5B8F"/>
                </a:solidFill>
                <a:latin typeface="Fredoka"/>
                <a:ea typeface="Fredoka"/>
                <a:cs typeface="Fredoka"/>
                <a:sym typeface="Fredoka"/>
              </a:rPr>
              <a:t>WHICH ONE IS FAKE?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676311" y="2669783"/>
            <a:ext cx="4374341" cy="26130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499"/>
              </a:lnSpc>
              <a:spcBef>
                <a:spcPct val="0"/>
              </a:spcBef>
            </a:pPr>
            <a:r>
              <a:rPr lang="en-US" sz="2499" b="1">
                <a:solidFill>
                  <a:srgbClr val="2A5B8F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The AKI robot found three items.  It used its Generative AI to write descriptions. Two are real space facts, but one is a Hallucination. Can you spot the fake?</a:t>
            </a:r>
          </a:p>
        </p:txBody>
      </p:sp>
      <p:sp>
        <p:nvSpPr>
          <p:cNvPr id="8" name="Freeform 8"/>
          <p:cNvSpPr/>
          <p:nvPr/>
        </p:nvSpPr>
        <p:spPr>
          <a:xfrm flipH="1">
            <a:off x="3300314" y="4485608"/>
            <a:ext cx="3241453" cy="4772692"/>
          </a:xfrm>
          <a:custGeom>
            <a:avLst/>
            <a:gdLst/>
            <a:ahLst/>
            <a:cxnLst/>
            <a:rect l="l" t="t" r="r" b="b"/>
            <a:pathLst>
              <a:path w="3241453" h="4772692">
                <a:moveTo>
                  <a:pt x="3241453" y="0"/>
                </a:moveTo>
                <a:lnTo>
                  <a:pt x="0" y="0"/>
                </a:lnTo>
                <a:lnTo>
                  <a:pt x="0" y="4772692"/>
                </a:lnTo>
                <a:lnTo>
                  <a:pt x="3241453" y="4772692"/>
                </a:lnTo>
                <a:lnTo>
                  <a:pt x="3241453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BAD1E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028700" y="1028700"/>
            <a:ext cx="16230600" cy="8229600"/>
            <a:chOff x="0" y="0"/>
            <a:chExt cx="4274726" cy="2167467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4274726" cy="2167467"/>
            </a:xfrm>
            <a:custGeom>
              <a:avLst/>
              <a:gdLst/>
              <a:ahLst/>
              <a:cxnLst/>
              <a:rect l="l" t="t" r="r" b="b"/>
              <a:pathLst>
                <a:path w="4274726" h="2167467">
                  <a:moveTo>
                    <a:pt x="9540" y="0"/>
                  </a:moveTo>
                  <a:lnTo>
                    <a:pt x="4265186" y="0"/>
                  </a:lnTo>
                  <a:cubicBezTo>
                    <a:pt x="4270455" y="0"/>
                    <a:pt x="4274726" y="4271"/>
                    <a:pt x="4274726" y="9540"/>
                  </a:cubicBezTo>
                  <a:lnTo>
                    <a:pt x="4274726" y="2157927"/>
                  </a:lnTo>
                  <a:cubicBezTo>
                    <a:pt x="4274726" y="2163195"/>
                    <a:pt x="4270455" y="2167467"/>
                    <a:pt x="4265186" y="2167467"/>
                  </a:cubicBezTo>
                  <a:lnTo>
                    <a:pt x="9540" y="2167467"/>
                  </a:lnTo>
                  <a:cubicBezTo>
                    <a:pt x="7010" y="2167467"/>
                    <a:pt x="4583" y="2166462"/>
                    <a:pt x="2794" y="2164673"/>
                  </a:cubicBezTo>
                  <a:cubicBezTo>
                    <a:pt x="1005" y="2162883"/>
                    <a:pt x="0" y="2160457"/>
                    <a:pt x="0" y="2157927"/>
                  </a:cubicBezTo>
                  <a:lnTo>
                    <a:pt x="0" y="9540"/>
                  </a:lnTo>
                  <a:cubicBezTo>
                    <a:pt x="0" y="4271"/>
                    <a:pt x="4271" y="0"/>
                    <a:pt x="9540" y="0"/>
                  </a:cubicBezTo>
                  <a:close/>
                </a:path>
              </a:pathLst>
            </a:custGeom>
            <a:solidFill>
              <a:srgbClr val="F4F6FC"/>
            </a:solidFill>
            <a:ln w="57150" cap="sq">
              <a:solidFill>
                <a:srgbClr val="000000"/>
              </a:solidFill>
              <a:prstDash val="solid"/>
              <a:miter/>
            </a:ln>
          </p:spPr>
        </p:sp>
        <p:sp>
          <p:nvSpPr>
            <p:cNvPr id="4" name="TextBox 4"/>
            <p:cNvSpPr txBox="1"/>
            <p:nvPr/>
          </p:nvSpPr>
          <p:spPr>
            <a:xfrm>
              <a:off x="0" y="-38100"/>
              <a:ext cx="4274726" cy="220556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5" name="Freeform 5"/>
          <p:cNvSpPr/>
          <p:nvPr/>
        </p:nvSpPr>
        <p:spPr>
          <a:xfrm>
            <a:off x="1302138" y="636774"/>
            <a:ext cx="11169219" cy="8437073"/>
          </a:xfrm>
          <a:custGeom>
            <a:avLst/>
            <a:gdLst/>
            <a:ahLst/>
            <a:cxnLst/>
            <a:rect l="l" t="t" r="r" b="b"/>
            <a:pathLst>
              <a:path w="11169219" h="8437073">
                <a:moveTo>
                  <a:pt x="0" y="0"/>
                </a:moveTo>
                <a:lnTo>
                  <a:pt x="11169220" y="0"/>
                </a:lnTo>
                <a:lnTo>
                  <a:pt x="11169220" y="8437073"/>
                </a:lnTo>
                <a:lnTo>
                  <a:pt x="0" y="8437073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2456" b="-2456"/>
            </a:stretch>
          </a:blipFill>
        </p:spPr>
      </p:sp>
      <p:sp>
        <p:nvSpPr>
          <p:cNvPr id="6" name="TextBox 6"/>
          <p:cNvSpPr txBox="1"/>
          <p:nvPr/>
        </p:nvSpPr>
        <p:spPr>
          <a:xfrm>
            <a:off x="9389254" y="3768190"/>
            <a:ext cx="9521449" cy="205994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8260"/>
              </a:lnSpc>
            </a:pPr>
            <a:r>
              <a:rPr lang="en-US" sz="5900">
                <a:solidFill>
                  <a:srgbClr val="2A5B8F"/>
                </a:solidFill>
                <a:latin typeface="Fredoka"/>
                <a:ea typeface="Fredoka"/>
                <a:cs typeface="Fredoka"/>
                <a:sym typeface="Fredoka"/>
              </a:rPr>
              <a:t>MISSING </a:t>
            </a:r>
          </a:p>
          <a:p>
            <a:pPr algn="ctr">
              <a:lnSpc>
                <a:spcPts val="8260"/>
              </a:lnSpc>
            </a:pPr>
            <a:r>
              <a:rPr lang="en-US" sz="5900">
                <a:solidFill>
                  <a:srgbClr val="2A5B8F"/>
                </a:solidFill>
                <a:latin typeface="Fredoka"/>
                <a:ea typeface="Fredoka"/>
                <a:cs typeface="Fredoka"/>
                <a:sym typeface="Fredoka"/>
              </a:rPr>
              <a:t>DATA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BAD1E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028700" y="1028700"/>
            <a:ext cx="16230600" cy="8229600"/>
            <a:chOff x="0" y="0"/>
            <a:chExt cx="4274726" cy="2167467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4274726" cy="2167467"/>
            </a:xfrm>
            <a:custGeom>
              <a:avLst/>
              <a:gdLst/>
              <a:ahLst/>
              <a:cxnLst/>
              <a:rect l="l" t="t" r="r" b="b"/>
              <a:pathLst>
                <a:path w="4274726" h="2167467">
                  <a:moveTo>
                    <a:pt x="9540" y="0"/>
                  </a:moveTo>
                  <a:lnTo>
                    <a:pt x="4265186" y="0"/>
                  </a:lnTo>
                  <a:cubicBezTo>
                    <a:pt x="4270455" y="0"/>
                    <a:pt x="4274726" y="4271"/>
                    <a:pt x="4274726" y="9540"/>
                  </a:cubicBezTo>
                  <a:lnTo>
                    <a:pt x="4274726" y="2157927"/>
                  </a:lnTo>
                  <a:cubicBezTo>
                    <a:pt x="4274726" y="2163195"/>
                    <a:pt x="4270455" y="2167467"/>
                    <a:pt x="4265186" y="2167467"/>
                  </a:cubicBezTo>
                  <a:lnTo>
                    <a:pt x="9540" y="2167467"/>
                  </a:lnTo>
                  <a:cubicBezTo>
                    <a:pt x="7010" y="2167467"/>
                    <a:pt x="4583" y="2166462"/>
                    <a:pt x="2794" y="2164673"/>
                  </a:cubicBezTo>
                  <a:cubicBezTo>
                    <a:pt x="1005" y="2162883"/>
                    <a:pt x="0" y="2160457"/>
                    <a:pt x="0" y="2157927"/>
                  </a:cubicBezTo>
                  <a:lnTo>
                    <a:pt x="0" y="9540"/>
                  </a:lnTo>
                  <a:cubicBezTo>
                    <a:pt x="0" y="4271"/>
                    <a:pt x="4271" y="0"/>
                    <a:pt x="9540" y="0"/>
                  </a:cubicBezTo>
                  <a:close/>
                </a:path>
              </a:pathLst>
            </a:custGeom>
            <a:solidFill>
              <a:srgbClr val="F4F6FC"/>
            </a:solidFill>
            <a:ln w="57150" cap="sq">
              <a:solidFill>
                <a:srgbClr val="000000"/>
              </a:solidFill>
              <a:prstDash val="solid"/>
              <a:miter/>
            </a:ln>
          </p:spPr>
        </p:sp>
        <p:sp>
          <p:nvSpPr>
            <p:cNvPr id="4" name="TextBox 4"/>
            <p:cNvSpPr txBox="1"/>
            <p:nvPr/>
          </p:nvSpPr>
          <p:spPr>
            <a:xfrm>
              <a:off x="0" y="-38100"/>
              <a:ext cx="4274726" cy="220556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5" name="Freeform 5"/>
          <p:cNvSpPr/>
          <p:nvPr/>
        </p:nvSpPr>
        <p:spPr>
          <a:xfrm>
            <a:off x="10189924" y="1135244"/>
            <a:ext cx="5731806" cy="8016512"/>
          </a:xfrm>
          <a:custGeom>
            <a:avLst/>
            <a:gdLst/>
            <a:ahLst/>
            <a:cxnLst/>
            <a:rect l="l" t="t" r="r" b="b"/>
            <a:pathLst>
              <a:path w="5731806" h="8016512">
                <a:moveTo>
                  <a:pt x="0" y="0"/>
                </a:moveTo>
                <a:lnTo>
                  <a:pt x="5731806" y="0"/>
                </a:lnTo>
                <a:lnTo>
                  <a:pt x="5731806" y="8016512"/>
                </a:lnTo>
                <a:lnTo>
                  <a:pt x="0" y="8016512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6" name="TextBox 6"/>
          <p:cNvSpPr txBox="1"/>
          <p:nvPr/>
        </p:nvSpPr>
        <p:spPr>
          <a:xfrm>
            <a:off x="1028700" y="4056380"/>
            <a:ext cx="9521449" cy="101219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8260"/>
              </a:lnSpc>
            </a:pPr>
            <a:r>
              <a:rPr lang="en-US" sz="5900">
                <a:solidFill>
                  <a:srgbClr val="2A5B8F"/>
                </a:solidFill>
                <a:latin typeface="Fredoka"/>
                <a:ea typeface="Fredoka"/>
                <a:cs typeface="Fredoka"/>
                <a:sym typeface="Fredoka"/>
              </a:rPr>
              <a:t>SPOT THE BIAS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BAD1E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028700" y="1028700"/>
            <a:ext cx="16230600" cy="8229600"/>
            <a:chOff x="0" y="0"/>
            <a:chExt cx="4274726" cy="2167467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4274726" cy="2167467"/>
            </a:xfrm>
            <a:custGeom>
              <a:avLst/>
              <a:gdLst/>
              <a:ahLst/>
              <a:cxnLst/>
              <a:rect l="l" t="t" r="r" b="b"/>
              <a:pathLst>
                <a:path w="4274726" h="2167467">
                  <a:moveTo>
                    <a:pt x="9540" y="0"/>
                  </a:moveTo>
                  <a:lnTo>
                    <a:pt x="4265186" y="0"/>
                  </a:lnTo>
                  <a:cubicBezTo>
                    <a:pt x="4270455" y="0"/>
                    <a:pt x="4274726" y="4271"/>
                    <a:pt x="4274726" y="9540"/>
                  </a:cubicBezTo>
                  <a:lnTo>
                    <a:pt x="4274726" y="2157927"/>
                  </a:lnTo>
                  <a:cubicBezTo>
                    <a:pt x="4274726" y="2163195"/>
                    <a:pt x="4270455" y="2167467"/>
                    <a:pt x="4265186" y="2167467"/>
                  </a:cubicBezTo>
                  <a:lnTo>
                    <a:pt x="9540" y="2167467"/>
                  </a:lnTo>
                  <a:cubicBezTo>
                    <a:pt x="7010" y="2167467"/>
                    <a:pt x="4583" y="2166462"/>
                    <a:pt x="2794" y="2164673"/>
                  </a:cubicBezTo>
                  <a:cubicBezTo>
                    <a:pt x="1005" y="2162883"/>
                    <a:pt x="0" y="2160457"/>
                    <a:pt x="0" y="2157927"/>
                  </a:cubicBezTo>
                  <a:lnTo>
                    <a:pt x="0" y="9540"/>
                  </a:lnTo>
                  <a:cubicBezTo>
                    <a:pt x="0" y="4271"/>
                    <a:pt x="4271" y="0"/>
                    <a:pt x="9540" y="0"/>
                  </a:cubicBezTo>
                  <a:close/>
                </a:path>
              </a:pathLst>
            </a:custGeom>
            <a:solidFill>
              <a:srgbClr val="F4F6FC"/>
            </a:solidFill>
            <a:ln w="57150" cap="sq">
              <a:solidFill>
                <a:srgbClr val="000000"/>
              </a:solidFill>
              <a:prstDash val="solid"/>
              <a:miter/>
            </a:ln>
          </p:spPr>
        </p:sp>
        <p:sp>
          <p:nvSpPr>
            <p:cNvPr id="4" name="TextBox 4"/>
            <p:cNvSpPr txBox="1"/>
            <p:nvPr/>
          </p:nvSpPr>
          <p:spPr>
            <a:xfrm>
              <a:off x="0" y="-38100"/>
              <a:ext cx="4274726" cy="220556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5" name="Freeform 5"/>
          <p:cNvSpPr/>
          <p:nvPr/>
        </p:nvSpPr>
        <p:spPr>
          <a:xfrm>
            <a:off x="8908399" y="1270573"/>
            <a:ext cx="7945174" cy="7647230"/>
          </a:xfrm>
          <a:custGeom>
            <a:avLst/>
            <a:gdLst/>
            <a:ahLst/>
            <a:cxnLst/>
            <a:rect l="l" t="t" r="r" b="b"/>
            <a:pathLst>
              <a:path w="7945174" h="7647230">
                <a:moveTo>
                  <a:pt x="0" y="0"/>
                </a:moveTo>
                <a:lnTo>
                  <a:pt x="7945174" y="0"/>
                </a:lnTo>
                <a:lnTo>
                  <a:pt x="7945174" y="7647230"/>
                </a:lnTo>
                <a:lnTo>
                  <a:pt x="0" y="764723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6" name="TextBox 6"/>
          <p:cNvSpPr txBox="1"/>
          <p:nvPr/>
        </p:nvSpPr>
        <p:spPr>
          <a:xfrm>
            <a:off x="0" y="1516352"/>
            <a:ext cx="9521449" cy="205994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8260"/>
              </a:lnSpc>
            </a:pPr>
            <a:r>
              <a:rPr lang="en-US" sz="5900">
                <a:solidFill>
                  <a:srgbClr val="2A5B8F"/>
                </a:solidFill>
                <a:latin typeface="Fredoka"/>
                <a:ea typeface="Fredoka"/>
                <a:cs typeface="Fredoka"/>
                <a:sym typeface="Fredoka"/>
              </a:rPr>
              <a:t>THE PROMPT </a:t>
            </a:r>
          </a:p>
          <a:p>
            <a:pPr algn="ctr">
              <a:lnSpc>
                <a:spcPts val="8260"/>
              </a:lnSpc>
            </a:pPr>
            <a:r>
              <a:rPr lang="en-US" sz="5900">
                <a:solidFill>
                  <a:srgbClr val="2A5B8F"/>
                </a:solidFill>
                <a:latin typeface="Fredoka"/>
                <a:ea typeface="Fredoka"/>
                <a:cs typeface="Fredoka"/>
                <a:sym typeface="Fredoka"/>
              </a:rPr>
              <a:t>DETECTIVE</a:t>
            </a:r>
          </a:p>
        </p:txBody>
      </p:sp>
      <p:grpSp>
        <p:nvGrpSpPr>
          <p:cNvPr id="7" name="Group 7"/>
          <p:cNvGrpSpPr/>
          <p:nvPr/>
        </p:nvGrpSpPr>
        <p:grpSpPr>
          <a:xfrm>
            <a:off x="1353795" y="4770544"/>
            <a:ext cx="7341077" cy="2016733"/>
            <a:chOff x="0" y="0"/>
            <a:chExt cx="9788102" cy="2688977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9733855" cy="2688977"/>
            </a:xfrm>
            <a:custGeom>
              <a:avLst/>
              <a:gdLst/>
              <a:ahLst/>
              <a:cxnLst/>
              <a:rect l="l" t="t" r="r" b="b"/>
              <a:pathLst>
                <a:path w="9733855" h="2688977">
                  <a:moveTo>
                    <a:pt x="0" y="0"/>
                  </a:moveTo>
                  <a:lnTo>
                    <a:pt x="9733855" y="0"/>
                  </a:lnTo>
                  <a:lnTo>
                    <a:pt x="9733855" y="2688977"/>
                  </a:lnTo>
                  <a:lnTo>
                    <a:pt x="0" y="268897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a:blipFill>
          </p:spPr>
        </p:sp>
        <p:sp>
          <p:nvSpPr>
            <p:cNvPr id="9" name="TextBox 9"/>
            <p:cNvSpPr txBox="1"/>
            <p:nvPr/>
          </p:nvSpPr>
          <p:spPr>
            <a:xfrm>
              <a:off x="392146" y="162701"/>
              <a:ext cx="9395956" cy="2335001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3494"/>
                </a:lnSpc>
              </a:pPr>
              <a:r>
                <a:rPr lang="en-US" sz="2688">
                  <a:solidFill>
                    <a:srgbClr val="000000"/>
                  </a:solidFill>
                  <a:latin typeface="Glacial Indifference"/>
                  <a:ea typeface="Glacial Indifference"/>
                  <a:cs typeface="Glacial Indifference"/>
                  <a:sym typeface="Glacial Indifference"/>
                </a:rPr>
                <a:t>Alya wants Kim to draw a picture of her dog, Shadow. But Kim’s </a:t>
              </a:r>
              <a:r>
                <a:rPr lang="en-US" sz="2688" b="1">
                  <a:solidFill>
                    <a:srgbClr val="000000"/>
                  </a:solidFill>
                  <a:latin typeface="Glacial Indifference Bold"/>
                  <a:ea typeface="Glacial Indifference Bold"/>
                  <a:cs typeface="Glacial Indifference Bold"/>
                  <a:sym typeface="Glacial Indifference Bold"/>
                </a:rPr>
                <a:t>Dog Breed Database</a:t>
              </a:r>
              <a:r>
                <a:rPr lang="en-US" sz="2688">
                  <a:solidFill>
                    <a:srgbClr val="000000"/>
                  </a:solidFill>
                  <a:latin typeface="Glacial Indifference"/>
                  <a:ea typeface="Glacial Indifference"/>
                  <a:cs typeface="Glacial Indifference"/>
                  <a:sym typeface="Glacial Indifference"/>
                </a:rPr>
                <a:t> has </a:t>
              </a:r>
            </a:p>
            <a:p>
              <a:pPr algn="l">
                <a:lnSpc>
                  <a:spcPts val="3494"/>
                </a:lnSpc>
              </a:pPr>
              <a:r>
                <a:rPr lang="en-US" sz="2688">
                  <a:solidFill>
                    <a:srgbClr val="000000"/>
                  </a:solidFill>
                  <a:latin typeface="Glacial Indifference"/>
                  <a:ea typeface="Glacial Indifference"/>
                  <a:cs typeface="Glacial Indifference"/>
                  <a:sym typeface="Glacial Indifference"/>
                </a:rPr>
                <a:t>been deleted! It doesn't know what the word Rottweiler means anymore.</a:t>
              </a:r>
            </a:p>
          </p:txBody>
        </p:sp>
      </p:grp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33740" r="-36041" b="-33740"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4289512" y="8346183"/>
            <a:ext cx="2312705" cy="809160"/>
          </a:xfrm>
          <a:custGeom>
            <a:avLst/>
            <a:gdLst/>
            <a:ahLst/>
            <a:cxnLst/>
            <a:rect l="l" t="t" r="r" b="b"/>
            <a:pathLst>
              <a:path w="2312705" h="809160">
                <a:moveTo>
                  <a:pt x="0" y="0"/>
                </a:moveTo>
                <a:lnTo>
                  <a:pt x="2312704" y="0"/>
                </a:lnTo>
                <a:lnTo>
                  <a:pt x="2312704" y="809160"/>
                </a:lnTo>
                <a:lnTo>
                  <a:pt x="0" y="80916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 flipH="1">
            <a:off x="1028700" y="3448486"/>
            <a:ext cx="3542667" cy="4897696"/>
          </a:xfrm>
          <a:custGeom>
            <a:avLst/>
            <a:gdLst/>
            <a:ahLst/>
            <a:cxnLst/>
            <a:rect l="l" t="t" r="r" b="b"/>
            <a:pathLst>
              <a:path w="3542667" h="4897696">
                <a:moveTo>
                  <a:pt x="3542667" y="0"/>
                </a:moveTo>
                <a:lnTo>
                  <a:pt x="0" y="0"/>
                </a:lnTo>
                <a:lnTo>
                  <a:pt x="0" y="4897697"/>
                </a:lnTo>
                <a:lnTo>
                  <a:pt x="3542667" y="4897697"/>
                </a:lnTo>
                <a:lnTo>
                  <a:pt x="3542667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</p:sp>
      <p:sp>
        <p:nvSpPr>
          <p:cNvPr id="5" name="TextBox 5"/>
          <p:cNvSpPr txBox="1"/>
          <p:nvPr/>
        </p:nvSpPr>
        <p:spPr>
          <a:xfrm>
            <a:off x="3255302" y="4202492"/>
            <a:ext cx="14003998" cy="206299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5795"/>
              </a:lnSpc>
            </a:pPr>
            <a:r>
              <a:rPr lang="en-US" sz="14761">
                <a:solidFill>
                  <a:srgbClr val="BAD1E1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THANK YOU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934548" y="8806095"/>
            <a:ext cx="8498532" cy="34924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800"/>
              </a:lnSpc>
              <a:spcBef>
                <a:spcPct val="0"/>
              </a:spcBef>
            </a:pPr>
            <a:r>
              <a:rPr lang="en-US" sz="2000">
                <a:solidFill>
                  <a:srgbClr val="F4F6FC"/>
                </a:solidFill>
                <a:latin typeface="Fredoka"/>
                <a:ea typeface="Fredoka"/>
                <a:cs typeface="Fredoka"/>
                <a:sym typeface="Fredoka"/>
              </a:rPr>
              <a:t> Yasemin Allsop, 2026. Based on characters from Alya the Pathmaker. 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326</Words>
  <Application>Microsoft Macintosh PowerPoint</Application>
  <PresentationFormat>Custom</PresentationFormat>
  <Paragraphs>51</Paragraphs>
  <Slides>14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22" baseType="lpstr">
      <vt:lpstr>Baloo Bhai</vt:lpstr>
      <vt:lpstr>Canva Sans Bold</vt:lpstr>
      <vt:lpstr>Glacial Indifference</vt:lpstr>
      <vt:lpstr>Fredoka</vt:lpstr>
      <vt:lpstr>Arial</vt:lpstr>
      <vt:lpstr>Glacial Indifference Bold</vt:lpstr>
      <vt:lpstr>Calibri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discover ai with alya</dc:title>
  <cp:lastModifiedBy>yasemin allsop</cp:lastModifiedBy>
  <cp:revision>2</cp:revision>
  <dcterms:created xsi:type="dcterms:W3CDTF">2006-08-16T00:00:00Z</dcterms:created>
  <dcterms:modified xsi:type="dcterms:W3CDTF">2026-01-15T09:35:17Z</dcterms:modified>
  <dc:identifier>DAG-aEeGZdc</dc:identifier>
</cp:coreProperties>
</file>